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Open Sauce Heavy" charset="1" panose="00000A00000000000000"/>
      <p:regular r:id="rId20"/>
    </p:embeddedFont>
    <p:embeddedFont>
      <p:font typeface="Open Sauce Light" charset="1" panose="00000400000000000000"/>
      <p:regular r:id="rId21"/>
    </p:embeddedFont>
    <p:embeddedFont>
      <p:font typeface="Open Sauce" charset="1" panose="00000500000000000000"/>
      <p:regular r:id="rId22"/>
    </p:embeddedFont>
    <p:embeddedFont>
      <p:font typeface="Open Sauce Bold" charset="1" panose="00000800000000000000"/>
      <p:regular r:id="rId23"/>
    </p:embeddedFont>
    <p:embeddedFont>
      <p:font typeface="Poppins Bold" charset="1" panose="000008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0D7DD"/>
        </a:solidFill>
      </p:bgPr>
    </p:bg>
    <p:spTree>
      <p:nvGrpSpPr>
        <p:cNvPr id="1" name=""/>
        <p:cNvGrpSpPr/>
        <p:nvPr/>
      </p:nvGrpSpPr>
      <p:grpSpPr>
        <a:xfrm>
          <a:off x="0" y="0"/>
          <a:ext cx="0" cy="0"/>
          <a:chOff x="0" y="0"/>
          <a:chExt cx="0" cy="0"/>
        </a:xfrm>
      </p:grpSpPr>
      <p:sp>
        <p:nvSpPr>
          <p:cNvPr name="Freeform 2" id="2"/>
          <p:cNvSpPr/>
          <p:nvPr/>
        </p:nvSpPr>
        <p:spPr>
          <a:xfrm flipH="false" flipV="false" rot="-1977201">
            <a:off x="8359334" y="-606891"/>
            <a:ext cx="12791303" cy="9442307"/>
          </a:xfrm>
          <a:custGeom>
            <a:avLst/>
            <a:gdLst/>
            <a:ahLst/>
            <a:cxnLst/>
            <a:rect r="r" b="b" t="t" l="l"/>
            <a:pathLst>
              <a:path h="9442307" w="12791303">
                <a:moveTo>
                  <a:pt x="0" y="0"/>
                </a:moveTo>
                <a:lnTo>
                  <a:pt x="12791303" y="0"/>
                </a:lnTo>
                <a:lnTo>
                  <a:pt x="12791303" y="9442307"/>
                </a:lnTo>
                <a:lnTo>
                  <a:pt x="0" y="9442307"/>
                </a:lnTo>
                <a:lnTo>
                  <a:pt x="0" y="0"/>
                </a:lnTo>
                <a:close/>
              </a:path>
            </a:pathLst>
          </a:custGeom>
          <a:blipFill>
            <a:blip r:embed="rId2">
              <a:alphaModFix amt="42000"/>
            </a:blip>
            <a:stretch>
              <a:fillRect l="0" t="0" r="0" b="0"/>
            </a:stretch>
          </a:blipFill>
        </p:spPr>
      </p:sp>
      <p:sp>
        <p:nvSpPr>
          <p:cNvPr name="Freeform 3" id="3"/>
          <p:cNvSpPr/>
          <p:nvPr/>
        </p:nvSpPr>
        <p:spPr>
          <a:xfrm flipH="false" flipV="false" rot="-10659522">
            <a:off x="-1466084" y="-1104127"/>
            <a:ext cx="6017764" cy="3599717"/>
          </a:xfrm>
          <a:custGeom>
            <a:avLst/>
            <a:gdLst/>
            <a:ahLst/>
            <a:cxnLst/>
            <a:rect r="r" b="b" t="t" l="l"/>
            <a:pathLst>
              <a:path h="3599717" w="6017764">
                <a:moveTo>
                  <a:pt x="0" y="0"/>
                </a:moveTo>
                <a:lnTo>
                  <a:pt x="6017764" y="0"/>
                </a:lnTo>
                <a:lnTo>
                  <a:pt x="6017764" y="3599717"/>
                </a:lnTo>
                <a:lnTo>
                  <a:pt x="0" y="3599717"/>
                </a:lnTo>
                <a:lnTo>
                  <a:pt x="0" y="0"/>
                </a:lnTo>
                <a:close/>
              </a:path>
            </a:pathLst>
          </a:custGeom>
          <a:blipFill>
            <a:blip r:embed="rId3">
              <a:alphaModFix amt="12000"/>
            </a:blip>
            <a:stretch>
              <a:fillRect l="0" t="0" r="0" b="0"/>
            </a:stretch>
          </a:blipFill>
        </p:spPr>
      </p:sp>
      <p:sp>
        <p:nvSpPr>
          <p:cNvPr name="Freeform 4" id="4"/>
          <p:cNvSpPr/>
          <p:nvPr/>
        </p:nvSpPr>
        <p:spPr>
          <a:xfrm flipH="false" flipV="false" rot="0">
            <a:off x="-924022" y="5188961"/>
            <a:ext cx="4716981" cy="6251420"/>
          </a:xfrm>
          <a:custGeom>
            <a:avLst/>
            <a:gdLst/>
            <a:ahLst/>
            <a:cxnLst/>
            <a:rect r="r" b="b" t="t" l="l"/>
            <a:pathLst>
              <a:path h="6251420" w="4716981">
                <a:moveTo>
                  <a:pt x="0" y="0"/>
                </a:moveTo>
                <a:lnTo>
                  <a:pt x="4716981" y="0"/>
                </a:lnTo>
                <a:lnTo>
                  <a:pt x="4716981" y="6251421"/>
                </a:lnTo>
                <a:lnTo>
                  <a:pt x="0" y="6251421"/>
                </a:lnTo>
                <a:lnTo>
                  <a:pt x="0" y="0"/>
                </a:lnTo>
                <a:close/>
              </a:path>
            </a:pathLst>
          </a:custGeom>
          <a:blipFill>
            <a:blip r:embed="rId4">
              <a:alphaModFix amt="2000"/>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953566" y="593519"/>
            <a:ext cx="13017405" cy="9180645"/>
          </a:xfrm>
          <a:prstGeom prst="rect">
            <a:avLst/>
          </a:prstGeom>
        </p:spPr>
        <p:txBody>
          <a:bodyPr anchor="t" rtlCol="false" tIns="0" lIns="0" bIns="0" rIns="0">
            <a:spAutoFit/>
          </a:bodyPr>
          <a:lstStyle/>
          <a:p>
            <a:pPr algn="l">
              <a:lnSpc>
                <a:spcPts val="36830"/>
              </a:lnSpc>
            </a:pPr>
            <a:r>
              <a:rPr lang="en-US" sz="26307" spc="-1236" b="true">
                <a:solidFill>
                  <a:srgbClr val="424242"/>
                </a:solidFill>
                <a:latin typeface="Open Sauce Heavy"/>
                <a:ea typeface="Open Sauce Heavy"/>
                <a:cs typeface="Open Sauce Heavy"/>
                <a:sym typeface="Open Sauce Heavy"/>
              </a:rPr>
              <a:t>Under Armour</a:t>
            </a:r>
          </a:p>
        </p:txBody>
      </p:sp>
      <p:sp>
        <p:nvSpPr>
          <p:cNvPr name="AutoShape 6" id="6"/>
          <p:cNvSpPr/>
          <p:nvPr/>
        </p:nvSpPr>
        <p:spPr>
          <a:xfrm>
            <a:off x="1045163" y="1480091"/>
            <a:ext cx="16214137" cy="0"/>
          </a:xfrm>
          <a:prstGeom prst="line">
            <a:avLst/>
          </a:prstGeom>
          <a:ln cap="flat" w="19050">
            <a:solidFill>
              <a:srgbClr val="424242"/>
            </a:solidFill>
            <a:prstDash val="solid"/>
            <a:headEnd type="none" len="sm" w="sm"/>
            <a:tailEnd type="none" len="sm" w="sm"/>
          </a:ln>
        </p:spPr>
      </p:sp>
      <p:sp>
        <p:nvSpPr>
          <p:cNvPr name="Freeform 7" id="7"/>
          <p:cNvSpPr/>
          <p:nvPr/>
        </p:nvSpPr>
        <p:spPr>
          <a:xfrm flipH="false" flipV="false" rot="0">
            <a:off x="13648589" y="695731"/>
            <a:ext cx="3663183" cy="3663183"/>
          </a:xfrm>
          <a:custGeom>
            <a:avLst/>
            <a:gdLst/>
            <a:ahLst/>
            <a:cxnLst/>
            <a:rect r="r" b="b" t="t" l="l"/>
            <a:pathLst>
              <a:path h="3663183" w="3663183">
                <a:moveTo>
                  <a:pt x="0" y="0"/>
                </a:moveTo>
                <a:lnTo>
                  <a:pt x="3663184" y="0"/>
                </a:lnTo>
                <a:lnTo>
                  <a:pt x="3663184" y="3663184"/>
                </a:lnTo>
                <a:lnTo>
                  <a:pt x="0" y="3663184"/>
                </a:lnTo>
                <a:lnTo>
                  <a:pt x="0" y="0"/>
                </a:lnTo>
                <a:close/>
              </a:path>
            </a:pathLst>
          </a:custGeom>
          <a:blipFill>
            <a:blip r:embed="rId6"/>
            <a:stretch>
              <a:fillRect l="0" t="0" r="0" b="0"/>
            </a:stretch>
          </a:blipFill>
        </p:spPr>
      </p:sp>
      <p:sp>
        <p:nvSpPr>
          <p:cNvPr name="TextBox 8" id="8"/>
          <p:cNvSpPr txBox="true"/>
          <p:nvPr/>
        </p:nvSpPr>
        <p:spPr>
          <a:xfrm rot="0">
            <a:off x="14089987" y="7990332"/>
            <a:ext cx="3450154" cy="1261110"/>
          </a:xfrm>
          <a:prstGeom prst="rect">
            <a:avLst/>
          </a:prstGeom>
        </p:spPr>
        <p:txBody>
          <a:bodyPr anchor="t" rtlCol="false" tIns="0" lIns="0" bIns="0" rIns="0">
            <a:spAutoFit/>
          </a:bodyPr>
          <a:lstStyle/>
          <a:p>
            <a:pPr algn="l">
              <a:lnSpc>
                <a:spcPts val="2520"/>
              </a:lnSpc>
            </a:pPr>
            <a:r>
              <a:rPr lang="en-US" sz="2000" spc="-112">
                <a:solidFill>
                  <a:srgbClr val="424242"/>
                </a:solidFill>
                <a:latin typeface="Open Sauce Light"/>
                <a:ea typeface="Open Sauce Light"/>
                <a:cs typeface="Open Sauce Light"/>
                <a:sym typeface="Open Sauce Light"/>
              </a:rPr>
              <a:t>Despina Kappas</a:t>
            </a:r>
          </a:p>
          <a:p>
            <a:pPr algn="l">
              <a:lnSpc>
                <a:spcPts val="2520"/>
              </a:lnSpc>
            </a:pPr>
            <a:r>
              <a:rPr lang="en-US" sz="2000" spc="-112">
                <a:solidFill>
                  <a:srgbClr val="424242"/>
                </a:solidFill>
                <a:latin typeface="Open Sauce Light"/>
                <a:ea typeface="Open Sauce Light"/>
                <a:cs typeface="Open Sauce Light"/>
                <a:sym typeface="Open Sauce Light"/>
              </a:rPr>
              <a:t>Ethan Ashton </a:t>
            </a:r>
          </a:p>
          <a:p>
            <a:pPr algn="l">
              <a:lnSpc>
                <a:spcPts val="2520"/>
              </a:lnSpc>
            </a:pPr>
            <a:r>
              <a:rPr lang="en-US" sz="2000" spc="-112">
                <a:solidFill>
                  <a:srgbClr val="424242"/>
                </a:solidFill>
                <a:latin typeface="Open Sauce Light"/>
                <a:ea typeface="Open Sauce Light"/>
                <a:cs typeface="Open Sauce Light"/>
                <a:sym typeface="Open Sauce Light"/>
              </a:rPr>
              <a:t>Henry Chollick</a:t>
            </a:r>
          </a:p>
          <a:p>
            <a:pPr algn="l">
              <a:lnSpc>
                <a:spcPts val="2520"/>
              </a:lnSpc>
            </a:pPr>
            <a:r>
              <a:rPr lang="en-US" sz="2000" spc="-112">
                <a:solidFill>
                  <a:srgbClr val="424242"/>
                </a:solidFill>
                <a:latin typeface="Open Sauce Light"/>
                <a:ea typeface="Open Sauce Light"/>
                <a:cs typeface="Open Sauce Light"/>
                <a:sym typeface="Open Sauce Light"/>
              </a:rPr>
              <a:t>Ian Bullette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0D7DD"/>
        </a:solidFill>
      </p:bgPr>
    </p:bg>
    <p:spTree>
      <p:nvGrpSpPr>
        <p:cNvPr id="1" name=""/>
        <p:cNvGrpSpPr/>
        <p:nvPr/>
      </p:nvGrpSpPr>
      <p:grpSpPr>
        <a:xfrm>
          <a:off x="0" y="0"/>
          <a:ext cx="0" cy="0"/>
          <a:chOff x="0" y="0"/>
          <a:chExt cx="0" cy="0"/>
        </a:xfrm>
      </p:grpSpPr>
      <p:sp>
        <p:nvSpPr>
          <p:cNvPr name="Freeform 2" id="2"/>
          <p:cNvSpPr/>
          <p:nvPr/>
        </p:nvSpPr>
        <p:spPr>
          <a:xfrm flipH="false" flipV="false" rot="-1977201">
            <a:off x="-3788169" y="3878186"/>
            <a:ext cx="12791303" cy="9442307"/>
          </a:xfrm>
          <a:custGeom>
            <a:avLst/>
            <a:gdLst/>
            <a:ahLst/>
            <a:cxnLst/>
            <a:rect r="r" b="b" t="t" l="l"/>
            <a:pathLst>
              <a:path h="9442307" w="12791303">
                <a:moveTo>
                  <a:pt x="0" y="0"/>
                </a:moveTo>
                <a:lnTo>
                  <a:pt x="12791302" y="0"/>
                </a:lnTo>
                <a:lnTo>
                  <a:pt x="12791302" y="9442307"/>
                </a:lnTo>
                <a:lnTo>
                  <a:pt x="0" y="9442307"/>
                </a:lnTo>
                <a:lnTo>
                  <a:pt x="0" y="0"/>
                </a:lnTo>
                <a:close/>
              </a:path>
            </a:pathLst>
          </a:custGeom>
          <a:blipFill>
            <a:blip r:embed="rId2">
              <a:alphaModFix amt="42000"/>
            </a:blip>
            <a:stretch>
              <a:fillRect l="0" t="0" r="0" b="0"/>
            </a:stretch>
          </a:blipFill>
        </p:spPr>
      </p:sp>
      <p:sp>
        <p:nvSpPr>
          <p:cNvPr name="Freeform 3" id="3"/>
          <p:cNvSpPr/>
          <p:nvPr/>
        </p:nvSpPr>
        <p:spPr>
          <a:xfrm flipH="false" flipV="false" rot="0">
            <a:off x="-924022" y="5188961"/>
            <a:ext cx="4716981" cy="6251420"/>
          </a:xfrm>
          <a:custGeom>
            <a:avLst/>
            <a:gdLst/>
            <a:ahLst/>
            <a:cxnLst/>
            <a:rect r="r" b="b" t="t" l="l"/>
            <a:pathLst>
              <a:path h="6251420" w="4716981">
                <a:moveTo>
                  <a:pt x="0" y="0"/>
                </a:moveTo>
                <a:lnTo>
                  <a:pt x="4716981" y="0"/>
                </a:lnTo>
                <a:lnTo>
                  <a:pt x="4716981" y="6251421"/>
                </a:lnTo>
                <a:lnTo>
                  <a:pt x="0" y="6251421"/>
                </a:lnTo>
                <a:lnTo>
                  <a:pt x="0" y="0"/>
                </a:lnTo>
                <a:close/>
              </a:path>
            </a:pathLst>
          </a:custGeom>
          <a:blipFill>
            <a:blip r:embed="rId3">
              <a:alphaModFix amt="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0343327" y="-1437860"/>
            <a:ext cx="12858845" cy="4933121"/>
          </a:xfrm>
          <a:custGeom>
            <a:avLst/>
            <a:gdLst/>
            <a:ahLst/>
            <a:cxnLst/>
            <a:rect r="r" b="b" t="t" l="l"/>
            <a:pathLst>
              <a:path h="4933121" w="12858845">
                <a:moveTo>
                  <a:pt x="0" y="0"/>
                </a:moveTo>
                <a:lnTo>
                  <a:pt x="12858845" y="0"/>
                </a:lnTo>
                <a:lnTo>
                  <a:pt x="12858845" y="4933120"/>
                </a:lnTo>
                <a:lnTo>
                  <a:pt x="0" y="4933120"/>
                </a:lnTo>
                <a:lnTo>
                  <a:pt x="0" y="0"/>
                </a:lnTo>
                <a:close/>
              </a:path>
            </a:pathLst>
          </a:custGeom>
          <a:blipFill>
            <a:blip r:embed="rId5">
              <a:alphaModFix amt="25000"/>
            </a:blip>
            <a:stretch>
              <a:fillRect l="0" t="0" r="0" b="0"/>
            </a:stretch>
          </a:blipFill>
        </p:spPr>
      </p:sp>
      <p:grpSp>
        <p:nvGrpSpPr>
          <p:cNvPr name="Group 5" id="5"/>
          <p:cNvGrpSpPr/>
          <p:nvPr/>
        </p:nvGrpSpPr>
        <p:grpSpPr>
          <a:xfrm rot="0">
            <a:off x="9268640" y="-1913484"/>
            <a:ext cx="8120948" cy="14062990"/>
            <a:chOff x="0" y="0"/>
            <a:chExt cx="2138850" cy="3703833"/>
          </a:xfrm>
        </p:grpSpPr>
        <p:sp>
          <p:nvSpPr>
            <p:cNvPr name="Freeform 6" id="6"/>
            <p:cNvSpPr/>
            <p:nvPr/>
          </p:nvSpPr>
          <p:spPr>
            <a:xfrm flipH="false" flipV="false" rot="0">
              <a:off x="0" y="0"/>
              <a:ext cx="2138850" cy="3703833"/>
            </a:xfrm>
            <a:custGeom>
              <a:avLst/>
              <a:gdLst/>
              <a:ahLst/>
              <a:cxnLst/>
              <a:rect r="r" b="b" t="t" l="l"/>
              <a:pathLst>
                <a:path h="3703833" w="2138850">
                  <a:moveTo>
                    <a:pt x="38133" y="0"/>
                  </a:moveTo>
                  <a:lnTo>
                    <a:pt x="2100717" y="0"/>
                  </a:lnTo>
                  <a:cubicBezTo>
                    <a:pt x="2110831" y="0"/>
                    <a:pt x="2120530" y="4018"/>
                    <a:pt x="2127682" y="11169"/>
                  </a:cubicBezTo>
                  <a:cubicBezTo>
                    <a:pt x="2134833" y="18320"/>
                    <a:pt x="2138850" y="28020"/>
                    <a:pt x="2138850" y="38133"/>
                  </a:cubicBezTo>
                  <a:lnTo>
                    <a:pt x="2138850" y="3665700"/>
                  </a:lnTo>
                  <a:cubicBezTo>
                    <a:pt x="2138850" y="3675813"/>
                    <a:pt x="2134833" y="3685513"/>
                    <a:pt x="2127682" y="3692664"/>
                  </a:cubicBezTo>
                  <a:cubicBezTo>
                    <a:pt x="2120530" y="3699815"/>
                    <a:pt x="2110831" y="3703833"/>
                    <a:pt x="2100717" y="3703833"/>
                  </a:cubicBezTo>
                  <a:lnTo>
                    <a:pt x="38133" y="3703833"/>
                  </a:lnTo>
                  <a:cubicBezTo>
                    <a:pt x="28020" y="3703833"/>
                    <a:pt x="18320" y="3699815"/>
                    <a:pt x="11169" y="3692664"/>
                  </a:cubicBezTo>
                  <a:cubicBezTo>
                    <a:pt x="4018" y="3685513"/>
                    <a:pt x="0" y="3675813"/>
                    <a:pt x="0" y="3665700"/>
                  </a:cubicBezTo>
                  <a:lnTo>
                    <a:pt x="0" y="38133"/>
                  </a:lnTo>
                  <a:cubicBezTo>
                    <a:pt x="0" y="28020"/>
                    <a:pt x="4018" y="18320"/>
                    <a:pt x="11169" y="11169"/>
                  </a:cubicBezTo>
                  <a:cubicBezTo>
                    <a:pt x="18320" y="4018"/>
                    <a:pt x="28020" y="0"/>
                    <a:pt x="38133" y="0"/>
                  </a:cubicBezTo>
                  <a:close/>
                </a:path>
              </a:pathLst>
            </a:custGeom>
            <a:solidFill>
              <a:srgbClr val="D0D7DD"/>
            </a:solidFill>
            <a:ln w="19050" cap="rnd">
              <a:solidFill>
                <a:srgbClr val="424242"/>
              </a:solidFill>
              <a:prstDash val="solid"/>
              <a:round/>
            </a:ln>
          </p:spPr>
        </p:sp>
        <p:sp>
          <p:nvSpPr>
            <p:cNvPr name="TextBox 7" id="7"/>
            <p:cNvSpPr txBox="true"/>
            <p:nvPr/>
          </p:nvSpPr>
          <p:spPr>
            <a:xfrm>
              <a:off x="0" y="-28575"/>
              <a:ext cx="2138850" cy="3732408"/>
            </a:xfrm>
            <a:prstGeom prst="rect">
              <a:avLst/>
            </a:prstGeom>
          </p:spPr>
          <p:txBody>
            <a:bodyPr anchor="ctr" rtlCol="false" tIns="50800" lIns="50800" bIns="50800" rIns="50800"/>
            <a:lstStyle/>
            <a:p>
              <a:pPr algn="ctr">
                <a:lnSpc>
                  <a:spcPts val="2015"/>
                </a:lnSpc>
              </a:pPr>
            </a:p>
          </p:txBody>
        </p:sp>
      </p:grpSp>
      <p:sp>
        <p:nvSpPr>
          <p:cNvPr name="TextBox 8" id="8"/>
          <p:cNvSpPr txBox="true"/>
          <p:nvPr/>
        </p:nvSpPr>
        <p:spPr>
          <a:xfrm rot="0">
            <a:off x="418464" y="7967775"/>
            <a:ext cx="7628749" cy="1558403"/>
          </a:xfrm>
          <a:prstGeom prst="rect">
            <a:avLst/>
          </a:prstGeom>
        </p:spPr>
        <p:txBody>
          <a:bodyPr anchor="t" rtlCol="false" tIns="0" lIns="0" bIns="0" rIns="0">
            <a:spAutoFit/>
          </a:bodyPr>
          <a:lstStyle/>
          <a:p>
            <a:pPr algn="l">
              <a:lnSpc>
                <a:spcPts val="11464"/>
              </a:lnSpc>
            </a:pPr>
            <a:r>
              <a:rPr lang="en-US" sz="12196" spc="-573" b="true">
                <a:solidFill>
                  <a:srgbClr val="424242"/>
                </a:solidFill>
                <a:latin typeface="Open Sauce Heavy"/>
                <a:ea typeface="Open Sauce Heavy"/>
                <a:cs typeface="Open Sauce Heavy"/>
                <a:sym typeface="Open Sauce Heavy"/>
              </a:rPr>
              <a:t> Agenda</a:t>
            </a:r>
          </a:p>
        </p:txBody>
      </p:sp>
      <p:sp>
        <p:nvSpPr>
          <p:cNvPr name="TextBox 9" id="9"/>
          <p:cNvSpPr txBox="true"/>
          <p:nvPr/>
        </p:nvSpPr>
        <p:spPr>
          <a:xfrm rot="0">
            <a:off x="10214225" y="1662720"/>
            <a:ext cx="930834" cy="311150"/>
          </a:xfrm>
          <a:prstGeom prst="rect">
            <a:avLst/>
          </a:prstGeom>
        </p:spPr>
        <p:txBody>
          <a:bodyPr anchor="t" rtlCol="false" tIns="0" lIns="0" bIns="0" rIns="0">
            <a:spAutoFit/>
          </a:bodyPr>
          <a:lstStyle/>
          <a:p>
            <a:pPr algn="ctr">
              <a:lnSpc>
                <a:spcPts val="2350"/>
              </a:lnSpc>
            </a:pPr>
            <a:r>
              <a:rPr lang="en-US" b="true" sz="2500" spc="-117">
                <a:solidFill>
                  <a:srgbClr val="424242"/>
                </a:solidFill>
                <a:latin typeface="Open Sauce Heavy"/>
                <a:ea typeface="Open Sauce Heavy"/>
                <a:cs typeface="Open Sauce Heavy"/>
                <a:sym typeface="Open Sauce Heavy"/>
              </a:rPr>
              <a:t>01</a:t>
            </a:r>
          </a:p>
        </p:txBody>
      </p:sp>
      <p:sp>
        <p:nvSpPr>
          <p:cNvPr name="TextBox 10" id="10"/>
          <p:cNvSpPr txBox="true"/>
          <p:nvPr/>
        </p:nvSpPr>
        <p:spPr>
          <a:xfrm rot="0">
            <a:off x="11145059" y="9043840"/>
            <a:ext cx="5466983" cy="311150"/>
          </a:xfrm>
          <a:prstGeom prst="rect">
            <a:avLst/>
          </a:prstGeom>
        </p:spPr>
        <p:txBody>
          <a:bodyPr anchor="t" rtlCol="false" tIns="0" lIns="0" bIns="0" rIns="0">
            <a:spAutoFit/>
          </a:bodyPr>
          <a:lstStyle/>
          <a:p>
            <a:pPr algn="l">
              <a:lnSpc>
                <a:spcPts val="2350"/>
              </a:lnSpc>
            </a:pPr>
            <a:r>
              <a:rPr lang="en-US" sz="2500" spc="-117">
                <a:solidFill>
                  <a:srgbClr val="424242"/>
                </a:solidFill>
                <a:latin typeface="Open Sauce"/>
                <a:ea typeface="Open Sauce"/>
                <a:cs typeface="Open Sauce"/>
                <a:sym typeface="Open Sauce"/>
              </a:rPr>
              <a:t>Conclusions</a:t>
            </a:r>
          </a:p>
        </p:txBody>
      </p:sp>
      <p:sp>
        <p:nvSpPr>
          <p:cNvPr name="TextBox 11" id="11"/>
          <p:cNvSpPr txBox="true"/>
          <p:nvPr/>
        </p:nvSpPr>
        <p:spPr>
          <a:xfrm rot="0">
            <a:off x="10214225" y="3183545"/>
            <a:ext cx="930834" cy="311150"/>
          </a:xfrm>
          <a:prstGeom prst="rect">
            <a:avLst/>
          </a:prstGeom>
        </p:spPr>
        <p:txBody>
          <a:bodyPr anchor="t" rtlCol="false" tIns="0" lIns="0" bIns="0" rIns="0">
            <a:spAutoFit/>
          </a:bodyPr>
          <a:lstStyle/>
          <a:p>
            <a:pPr algn="ctr">
              <a:lnSpc>
                <a:spcPts val="2350"/>
              </a:lnSpc>
            </a:pPr>
            <a:r>
              <a:rPr lang="en-US" b="true" sz="2500" spc="-117">
                <a:solidFill>
                  <a:srgbClr val="424242"/>
                </a:solidFill>
                <a:latin typeface="Open Sauce Heavy"/>
                <a:ea typeface="Open Sauce Heavy"/>
                <a:cs typeface="Open Sauce Heavy"/>
                <a:sym typeface="Open Sauce Heavy"/>
              </a:rPr>
              <a:t>02</a:t>
            </a:r>
          </a:p>
        </p:txBody>
      </p:sp>
      <p:sp>
        <p:nvSpPr>
          <p:cNvPr name="TextBox 12" id="12"/>
          <p:cNvSpPr txBox="true"/>
          <p:nvPr/>
        </p:nvSpPr>
        <p:spPr>
          <a:xfrm rot="0">
            <a:off x="10214225" y="6224632"/>
            <a:ext cx="930834" cy="311150"/>
          </a:xfrm>
          <a:prstGeom prst="rect">
            <a:avLst/>
          </a:prstGeom>
        </p:spPr>
        <p:txBody>
          <a:bodyPr anchor="t" rtlCol="false" tIns="0" lIns="0" bIns="0" rIns="0">
            <a:spAutoFit/>
          </a:bodyPr>
          <a:lstStyle/>
          <a:p>
            <a:pPr algn="ctr">
              <a:lnSpc>
                <a:spcPts val="2350"/>
              </a:lnSpc>
            </a:pPr>
            <a:r>
              <a:rPr lang="en-US" b="true" sz="2500" spc="-117">
                <a:solidFill>
                  <a:srgbClr val="424242"/>
                </a:solidFill>
                <a:latin typeface="Open Sauce Heavy"/>
                <a:ea typeface="Open Sauce Heavy"/>
                <a:cs typeface="Open Sauce Heavy"/>
                <a:sym typeface="Open Sauce Heavy"/>
              </a:rPr>
              <a:t>04</a:t>
            </a:r>
          </a:p>
        </p:txBody>
      </p:sp>
      <p:sp>
        <p:nvSpPr>
          <p:cNvPr name="TextBox 13" id="13"/>
          <p:cNvSpPr txBox="true"/>
          <p:nvPr/>
        </p:nvSpPr>
        <p:spPr>
          <a:xfrm rot="0">
            <a:off x="11145059" y="6225761"/>
            <a:ext cx="5466983" cy="311150"/>
          </a:xfrm>
          <a:prstGeom prst="rect">
            <a:avLst/>
          </a:prstGeom>
        </p:spPr>
        <p:txBody>
          <a:bodyPr anchor="t" rtlCol="false" tIns="0" lIns="0" bIns="0" rIns="0">
            <a:spAutoFit/>
          </a:bodyPr>
          <a:lstStyle/>
          <a:p>
            <a:pPr algn="l">
              <a:lnSpc>
                <a:spcPts val="2350"/>
              </a:lnSpc>
            </a:pPr>
            <a:r>
              <a:rPr lang="en-US" sz="2500" spc="-117">
                <a:solidFill>
                  <a:srgbClr val="424242"/>
                </a:solidFill>
                <a:latin typeface="Open Sauce"/>
                <a:ea typeface="Open Sauce"/>
                <a:cs typeface="Open Sauce"/>
                <a:sym typeface="Open Sauce"/>
              </a:rPr>
              <a:t>Focus Group Key Findings</a:t>
            </a:r>
          </a:p>
        </p:txBody>
      </p:sp>
      <p:sp>
        <p:nvSpPr>
          <p:cNvPr name="TextBox 14" id="14"/>
          <p:cNvSpPr txBox="true"/>
          <p:nvPr/>
        </p:nvSpPr>
        <p:spPr>
          <a:xfrm rot="0">
            <a:off x="10214225" y="9043840"/>
            <a:ext cx="930834" cy="311150"/>
          </a:xfrm>
          <a:prstGeom prst="rect">
            <a:avLst/>
          </a:prstGeom>
        </p:spPr>
        <p:txBody>
          <a:bodyPr anchor="t" rtlCol="false" tIns="0" lIns="0" bIns="0" rIns="0">
            <a:spAutoFit/>
          </a:bodyPr>
          <a:lstStyle/>
          <a:p>
            <a:pPr algn="ctr">
              <a:lnSpc>
                <a:spcPts val="2350"/>
              </a:lnSpc>
            </a:pPr>
            <a:r>
              <a:rPr lang="en-US" b="true" sz="2500" spc="-117">
                <a:solidFill>
                  <a:srgbClr val="424242"/>
                </a:solidFill>
                <a:latin typeface="Open Sauce Heavy"/>
                <a:ea typeface="Open Sauce Heavy"/>
                <a:cs typeface="Open Sauce Heavy"/>
                <a:sym typeface="Open Sauce Heavy"/>
              </a:rPr>
              <a:t>06</a:t>
            </a:r>
          </a:p>
        </p:txBody>
      </p:sp>
      <p:sp>
        <p:nvSpPr>
          <p:cNvPr name="TextBox 15" id="15"/>
          <p:cNvSpPr txBox="true"/>
          <p:nvPr/>
        </p:nvSpPr>
        <p:spPr>
          <a:xfrm rot="0">
            <a:off x="11145059" y="7550263"/>
            <a:ext cx="5466983" cy="311150"/>
          </a:xfrm>
          <a:prstGeom prst="rect">
            <a:avLst/>
          </a:prstGeom>
        </p:spPr>
        <p:txBody>
          <a:bodyPr anchor="t" rtlCol="false" tIns="0" lIns="0" bIns="0" rIns="0">
            <a:spAutoFit/>
          </a:bodyPr>
          <a:lstStyle/>
          <a:p>
            <a:pPr algn="l">
              <a:lnSpc>
                <a:spcPts val="2350"/>
              </a:lnSpc>
            </a:pPr>
            <a:r>
              <a:rPr lang="en-US" sz="2500" spc="-117">
                <a:solidFill>
                  <a:srgbClr val="424242"/>
                </a:solidFill>
                <a:latin typeface="Open Sauce"/>
                <a:ea typeface="Open Sauce"/>
                <a:cs typeface="Open Sauce"/>
                <a:sym typeface="Open Sauce"/>
              </a:rPr>
              <a:t>Recommendations</a:t>
            </a:r>
          </a:p>
        </p:txBody>
      </p:sp>
      <p:sp>
        <p:nvSpPr>
          <p:cNvPr name="TextBox 16" id="16"/>
          <p:cNvSpPr txBox="true"/>
          <p:nvPr/>
        </p:nvSpPr>
        <p:spPr>
          <a:xfrm rot="0">
            <a:off x="10214225" y="4704371"/>
            <a:ext cx="930834" cy="311150"/>
          </a:xfrm>
          <a:prstGeom prst="rect">
            <a:avLst/>
          </a:prstGeom>
        </p:spPr>
        <p:txBody>
          <a:bodyPr anchor="t" rtlCol="false" tIns="0" lIns="0" bIns="0" rIns="0">
            <a:spAutoFit/>
          </a:bodyPr>
          <a:lstStyle/>
          <a:p>
            <a:pPr algn="ctr">
              <a:lnSpc>
                <a:spcPts val="2350"/>
              </a:lnSpc>
            </a:pPr>
            <a:r>
              <a:rPr lang="en-US" b="true" sz="2500" spc="-117">
                <a:solidFill>
                  <a:srgbClr val="424242"/>
                </a:solidFill>
                <a:latin typeface="Open Sauce Heavy"/>
                <a:ea typeface="Open Sauce Heavy"/>
                <a:cs typeface="Open Sauce Heavy"/>
                <a:sym typeface="Open Sauce Heavy"/>
              </a:rPr>
              <a:t>03</a:t>
            </a:r>
          </a:p>
        </p:txBody>
      </p:sp>
      <p:sp>
        <p:nvSpPr>
          <p:cNvPr name="TextBox 17" id="17"/>
          <p:cNvSpPr txBox="true"/>
          <p:nvPr/>
        </p:nvSpPr>
        <p:spPr>
          <a:xfrm rot="0">
            <a:off x="10214225" y="7550263"/>
            <a:ext cx="930834" cy="311150"/>
          </a:xfrm>
          <a:prstGeom prst="rect">
            <a:avLst/>
          </a:prstGeom>
        </p:spPr>
        <p:txBody>
          <a:bodyPr anchor="t" rtlCol="false" tIns="0" lIns="0" bIns="0" rIns="0">
            <a:spAutoFit/>
          </a:bodyPr>
          <a:lstStyle/>
          <a:p>
            <a:pPr algn="ctr">
              <a:lnSpc>
                <a:spcPts val="2350"/>
              </a:lnSpc>
            </a:pPr>
            <a:r>
              <a:rPr lang="en-US" b="true" sz="2500" spc="-117">
                <a:solidFill>
                  <a:srgbClr val="424242"/>
                </a:solidFill>
                <a:latin typeface="Open Sauce Heavy"/>
                <a:ea typeface="Open Sauce Heavy"/>
                <a:cs typeface="Open Sauce Heavy"/>
                <a:sym typeface="Open Sauce Heavy"/>
              </a:rPr>
              <a:t>05</a:t>
            </a:r>
          </a:p>
        </p:txBody>
      </p:sp>
      <p:sp>
        <p:nvSpPr>
          <p:cNvPr name="TextBox 18" id="18"/>
          <p:cNvSpPr txBox="true"/>
          <p:nvPr/>
        </p:nvSpPr>
        <p:spPr>
          <a:xfrm rot="0">
            <a:off x="11145059" y="1662720"/>
            <a:ext cx="5466983" cy="311150"/>
          </a:xfrm>
          <a:prstGeom prst="rect">
            <a:avLst/>
          </a:prstGeom>
        </p:spPr>
        <p:txBody>
          <a:bodyPr anchor="t" rtlCol="false" tIns="0" lIns="0" bIns="0" rIns="0">
            <a:spAutoFit/>
          </a:bodyPr>
          <a:lstStyle/>
          <a:p>
            <a:pPr algn="l">
              <a:lnSpc>
                <a:spcPts val="2350"/>
              </a:lnSpc>
            </a:pPr>
            <a:r>
              <a:rPr lang="en-US" sz="2500" spc="-117">
                <a:solidFill>
                  <a:srgbClr val="424242"/>
                </a:solidFill>
                <a:latin typeface="Open Sauce"/>
                <a:ea typeface="Open Sauce"/>
                <a:cs typeface="Open Sauce"/>
                <a:sym typeface="Open Sauce"/>
              </a:rPr>
              <a:t>Market Analysis</a:t>
            </a:r>
          </a:p>
        </p:txBody>
      </p:sp>
      <p:sp>
        <p:nvSpPr>
          <p:cNvPr name="TextBox 19" id="19"/>
          <p:cNvSpPr txBox="true"/>
          <p:nvPr/>
        </p:nvSpPr>
        <p:spPr>
          <a:xfrm rot="0">
            <a:off x="11145059" y="3183545"/>
            <a:ext cx="5466983" cy="311150"/>
          </a:xfrm>
          <a:prstGeom prst="rect">
            <a:avLst/>
          </a:prstGeom>
        </p:spPr>
        <p:txBody>
          <a:bodyPr anchor="t" rtlCol="false" tIns="0" lIns="0" bIns="0" rIns="0">
            <a:spAutoFit/>
          </a:bodyPr>
          <a:lstStyle/>
          <a:p>
            <a:pPr algn="l">
              <a:lnSpc>
                <a:spcPts val="2350"/>
              </a:lnSpc>
            </a:pPr>
            <a:r>
              <a:rPr lang="en-US" sz="2500" spc="-117">
                <a:solidFill>
                  <a:srgbClr val="424242"/>
                </a:solidFill>
                <a:latin typeface="Open Sauce"/>
                <a:ea typeface="Open Sauce"/>
                <a:cs typeface="Open Sauce"/>
                <a:sym typeface="Open Sauce"/>
              </a:rPr>
              <a:t>Strategy Analysis</a:t>
            </a:r>
          </a:p>
        </p:txBody>
      </p:sp>
      <p:sp>
        <p:nvSpPr>
          <p:cNvPr name="TextBox 20" id="20"/>
          <p:cNvSpPr txBox="true"/>
          <p:nvPr/>
        </p:nvSpPr>
        <p:spPr>
          <a:xfrm rot="0">
            <a:off x="11145059" y="4704935"/>
            <a:ext cx="5466983" cy="311150"/>
          </a:xfrm>
          <a:prstGeom prst="rect">
            <a:avLst/>
          </a:prstGeom>
        </p:spPr>
        <p:txBody>
          <a:bodyPr anchor="t" rtlCol="false" tIns="0" lIns="0" bIns="0" rIns="0">
            <a:spAutoFit/>
          </a:bodyPr>
          <a:lstStyle/>
          <a:p>
            <a:pPr algn="l">
              <a:lnSpc>
                <a:spcPts val="2350"/>
              </a:lnSpc>
            </a:pPr>
            <a:r>
              <a:rPr lang="en-US" sz="2500" spc="-117">
                <a:solidFill>
                  <a:srgbClr val="424242"/>
                </a:solidFill>
                <a:latin typeface="Open Sauce"/>
                <a:ea typeface="Open Sauce"/>
                <a:cs typeface="Open Sauce"/>
                <a:sym typeface="Open Sauce"/>
              </a:rPr>
              <a:t>Focus Group Description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424242"/>
        </a:solidFill>
      </p:bgPr>
    </p:bg>
    <p:spTree>
      <p:nvGrpSpPr>
        <p:cNvPr id="1" name=""/>
        <p:cNvGrpSpPr/>
        <p:nvPr/>
      </p:nvGrpSpPr>
      <p:grpSpPr>
        <a:xfrm>
          <a:off x="0" y="0"/>
          <a:ext cx="0" cy="0"/>
          <a:chOff x="0" y="0"/>
          <a:chExt cx="0" cy="0"/>
        </a:xfrm>
      </p:grpSpPr>
      <p:sp>
        <p:nvSpPr>
          <p:cNvPr name="Freeform 2" id="2"/>
          <p:cNvSpPr/>
          <p:nvPr/>
        </p:nvSpPr>
        <p:spPr>
          <a:xfrm flipH="false" flipV="false" rot="0">
            <a:off x="64223" y="3602732"/>
            <a:ext cx="18339515" cy="9403170"/>
          </a:xfrm>
          <a:custGeom>
            <a:avLst/>
            <a:gdLst/>
            <a:ahLst/>
            <a:cxnLst/>
            <a:rect r="r" b="b" t="t" l="l"/>
            <a:pathLst>
              <a:path h="9403170" w="18339515">
                <a:moveTo>
                  <a:pt x="0" y="0"/>
                </a:moveTo>
                <a:lnTo>
                  <a:pt x="18339516" y="0"/>
                </a:lnTo>
                <a:lnTo>
                  <a:pt x="18339516" y="9403170"/>
                </a:lnTo>
                <a:lnTo>
                  <a:pt x="0" y="9403170"/>
                </a:lnTo>
                <a:lnTo>
                  <a:pt x="0" y="0"/>
                </a:lnTo>
                <a:close/>
              </a:path>
            </a:pathLst>
          </a:custGeom>
          <a:blipFill>
            <a:blip r:embed="rId2">
              <a:alphaModFix amt="16000"/>
            </a:blip>
            <a:stretch>
              <a:fillRect l="0" t="0" r="0" b="0"/>
            </a:stretch>
          </a:blipFill>
        </p:spPr>
      </p:sp>
      <p:grpSp>
        <p:nvGrpSpPr>
          <p:cNvPr name="Group 3" id="3"/>
          <p:cNvGrpSpPr/>
          <p:nvPr/>
        </p:nvGrpSpPr>
        <p:grpSpPr>
          <a:xfrm rot="0">
            <a:off x="-203669" y="-206665"/>
            <a:ext cx="18695337" cy="4744221"/>
            <a:chOff x="0" y="0"/>
            <a:chExt cx="2896397" cy="735004"/>
          </a:xfrm>
        </p:grpSpPr>
        <p:sp>
          <p:nvSpPr>
            <p:cNvPr name="Freeform 4" id="4"/>
            <p:cNvSpPr/>
            <p:nvPr/>
          </p:nvSpPr>
          <p:spPr>
            <a:xfrm flipH="false" flipV="false" rot="0">
              <a:off x="0" y="0"/>
              <a:ext cx="2896397" cy="735004"/>
            </a:xfrm>
            <a:custGeom>
              <a:avLst/>
              <a:gdLst/>
              <a:ahLst/>
              <a:cxnLst/>
              <a:rect r="r" b="b" t="t" l="l"/>
              <a:pathLst>
                <a:path h="735004" w="2896397">
                  <a:moveTo>
                    <a:pt x="0" y="0"/>
                  </a:moveTo>
                  <a:lnTo>
                    <a:pt x="2896397" y="0"/>
                  </a:lnTo>
                  <a:lnTo>
                    <a:pt x="2896397" y="735004"/>
                  </a:lnTo>
                  <a:lnTo>
                    <a:pt x="0" y="735004"/>
                  </a:lnTo>
                  <a:close/>
                </a:path>
              </a:pathLst>
            </a:custGeom>
            <a:blipFill>
              <a:blip r:embed="rId3"/>
              <a:stretch>
                <a:fillRect l="0" t="-8617" r="0" b="-8617"/>
              </a:stretch>
            </a:blipFill>
          </p:spPr>
        </p:sp>
      </p:grpSp>
      <p:grpSp>
        <p:nvGrpSpPr>
          <p:cNvPr name="Group 5" id="5"/>
          <p:cNvGrpSpPr/>
          <p:nvPr/>
        </p:nvGrpSpPr>
        <p:grpSpPr>
          <a:xfrm rot="0">
            <a:off x="903565" y="2728442"/>
            <a:ext cx="16495548" cy="6691928"/>
            <a:chOff x="0" y="0"/>
            <a:chExt cx="4344507" cy="1762483"/>
          </a:xfrm>
        </p:grpSpPr>
        <p:sp>
          <p:nvSpPr>
            <p:cNvPr name="Freeform 6" id="6"/>
            <p:cNvSpPr/>
            <p:nvPr/>
          </p:nvSpPr>
          <p:spPr>
            <a:xfrm flipH="false" flipV="false" rot="0">
              <a:off x="0" y="0"/>
              <a:ext cx="4344507" cy="1762483"/>
            </a:xfrm>
            <a:custGeom>
              <a:avLst/>
              <a:gdLst/>
              <a:ahLst/>
              <a:cxnLst/>
              <a:rect r="r" b="b" t="t" l="l"/>
              <a:pathLst>
                <a:path h="1762483" w="4344507">
                  <a:moveTo>
                    <a:pt x="43648" y="0"/>
                  </a:moveTo>
                  <a:lnTo>
                    <a:pt x="4300858" y="0"/>
                  </a:lnTo>
                  <a:cubicBezTo>
                    <a:pt x="4312435" y="0"/>
                    <a:pt x="4323537" y="4599"/>
                    <a:pt x="4331722" y="12784"/>
                  </a:cubicBezTo>
                  <a:cubicBezTo>
                    <a:pt x="4339908" y="20970"/>
                    <a:pt x="4344507" y="32072"/>
                    <a:pt x="4344507" y="43648"/>
                  </a:cubicBezTo>
                  <a:lnTo>
                    <a:pt x="4344507" y="1718835"/>
                  </a:lnTo>
                  <a:cubicBezTo>
                    <a:pt x="4344507" y="1742941"/>
                    <a:pt x="4324965" y="1762483"/>
                    <a:pt x="4300858" y="1762483"/>
                  </a:cubicBezTo>
                  <a:lnTo>
                    <a:pt x="43648" y="1762483"/>
                  </a:lnTo>
                  <a:cubicBezTo>
                    <a:pt x="32072" y="1762483"/>
                    <a:pt x="20970" y="1757885"/>
                    <a:pt x="12784" y="1749699"/>
                  </a:cubicBezTo>
                  <a:cubicBezTo>
                    <a:pt x="4599" y="1741513"/>
                    <a:pt x="0" y="1730411"/>
                    <a:pt x="0" y="1718835"/>
                  </a:cubicBezTo>
                  <a:lnTo>
                    <a:pt x="0" y="43648"/>
                  </a:lnTo>
                  <a:cubicBezTo>
                    <a:pt x="0" y="19542"/>
                    <a:pt x="19542" y="0"/>
                    <a:pt x="43648" y="0"/>
                  </a:cubicBezTo>
                  <a:close/>
                </a:path>
              </a:pathLst>
            </a:custGeom>
            <a:solidFill>
              <a:srgbClr val="424242"/>
            </a:solidFill>
            <a:ln w="19050" cap="rnd">
              <a:solidFill>
                <a:srgbClr val="D0D7DD"/>
              </a:solidFill>
              <a:prstDash val="solid"/>
              <a:round/>
            </a:ln>
          </p:spPr>
        </p:sp>
        <p:sp>
          <p:nvSpPr>
            <p:cNvPr name="TextBox 7" id="7"/>
            <p:cNvSpPr txBox="true"/>
            <p:nvPr/>
          </p:nvSpPr>
          <p:spPr>
            <a:xfrm>
              <a:off x="0" y="-28575"/>
              <a:ext cx="4344507" cy="1791058"/>
            </a:xfrm>
            <a:prstGeom prst="rect">
              <a:avLst/>
            </a:prstGeom>
          </p:spPr>
          <p:txBody>
            <a:bodyPr anchor="ctr" rtlCol="false" tIns="50800" lIns="50800" bIns="50800" rIns="50800"/>
            <a:lstStyle/>
            <a:p>
              <a:pPr algn="ctr">
                <a:lnSpc>
                  <a:spcPts val="2015"/>
                </a:lnSpc>
              </a:pPr>
            </a:p>
          </p:txBody>
        </p:sp>
      </p:grpSp>
      <p:grpSp>
        <p:nvGrpSpPr>
          <p:cNvPr name="Group 8" id="8"/>
          <p:cNvGrpSpPr/>
          <p:nvPr/>
        </p:nvGrpSpPr>
        <p:grpSpPr>
          <a:xfrm rot="0">
            <a:off x="16486613" y="3122398"/>
            <a:ext cx="480334" cy="48033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6A600"/>
            </a:solidFill>
            <a:ln w="9525" cap="sq">
              <a:solidFill>
                <a:srgbClr val="FFFFFF"/>
              </a:solidFill>
              <a:prstDash val="solid"/>
              <a:miter/>
            </a:ln>
          </p:spPr>
        </p:sp>
        <p:sp>
          <p:nvSpPr>
            <p:cNvPr name="TextBox 10" id="10"/>
            <p:cNvSpPr txBox="true"/>
            <p:nvPr/>
          </p:nvSpPr>
          <p:spPr>
            <a:xfrm>
              <a:off x="76200" y="142875"/>
              <a:ext cx="660400" cy="593725"/>
            </a:xfrm>
            <a:prstGeom prst="rect">
              <a:avLst/>
            </a:prstGeom>
          </p:spPr>
          <p:txBody>
            <a:bodyPr anchor="ctr" rtlCol="false" tIns="50800" lIns="50800" bIns="50800" rIns="50800"/>
            <a:lstStyle/>
            <a:p>
              <a:pPr algn="ctr">
                <a:lnSpc>
                  <a:spcPts val="2350"/>
                </a:lnSpc>
              </a:pPr>
            </a:p>
          </p:txBody>
        </p:sp>
      </p:grpSp>
      <p:sp>
        <p:nvSpPr>
          <p:cNvPr name="TextBox 11" id="11"/>
          <p:cNvSpPr txBox="true"/>
          <p:nvPr/>
        </p:nvSpPr>
        <p:spPr>
          <a:xfrm rot="0">
            <a:off x="1601969" y="3630688"/>
            <a:ext cx="10156343" cy="1558403"/>
          </a:xfrm>
          <a:prstGeom prst="rect">
            <a:avLst/>
          </a:prstGeom>
        </p:spPr>
        <p:txBody>
          <a:bodyPr anchor="t" rtlCol="false" tIns="0" lIns="0" bIns="0" rIns="0">
            <a:spAutoFit/>
          </a:bodyPr>
          <a:lstStyle/>
          <a:p>
            <a:pPr algn="l">
              <a:lnSpc>
                <a:spcPts val="11464"/>
              </a:lnSpc>
            </a:pPr>
            <a:r>
              <a:rPr lang="en-US" sz="12196" spc="-573" b="true">
                <a:solidFill>
                  <a:srgbClr val="FFFFFF"/>
                </a:solidFill>
                <a:latin typeface="Open Sauce Heavy"/>
                <a:ea typeface="Open Sauce Heavy"/>
                <a:cs typeface="Open Sauce Heavy"/>
                <a:sym typeface="Open Sauce Heavy"/>
              </a:rPr>
              <a:t>Company</a:t>
            </a:r>
          </a:p>
        </p:txBody>
      </p:sp>
      <p:sp>
        <p:nvSpPr>
          <p:cNvPr name="TextBox 12" id="12"/>
          <p:cNvSpPr txBox="true"/>
          <p:nvPr/>
        </p:nvSpPr>
        <p:spPr>
          <a:xfrm rot="0">
            <a:off x="1601969" y="5370769"/>
            <a:ext cx="14459286" cy="3276601"/>
          </a:xfrm>
          <a:prstGeom prst="rect">
            <a:avLst/>
          </a:prstGeom>
        </p:spPr>
        <p:txBody>
          <a:bodyPr anchor="t" rtlCol="false" tIns="0" lIns="0" bIns="0" rIns="0">
            <a:spAutoFit/>
          </a:bodyPr>
          <a:lstStyle/>
          <a:p>
            <a:pPr algn="l" marL="604515" indent="-302257" lvl="1">
              <a:lnSpc>
                <a:spcPts val="3919"/>
              </a:lnSpc>
              <a:buFont typeface="Arial"/>
              <a:buChar char="•"/>
            </a:pPr>
            <a:r>
              <a:rPr lang="en-US" sz="2799" spc="-131">
                <a:solidFill>
                  <a:srgbClr val="FFFFFF"/>
                </a:solidFill>
                <a:latin typeface="Open Sauce Light"/>
                <a:ea typeface="Open Sauce Light"/>
                <a:cs typeface="Open Sauce Light"/>
                <a:sym typeface="Open Sauce Light"/>
              </a:rPr>
              <a:t>Founded in 1996 by Kevin Plank in Baltimore </a:t>
            </a:r>
          </a:p>
          <a:p>
            <a:pPr algn="l" marL="604515" indent="-302257" lvl="1">
              <a:lnSpc>
                <a:spcPts val="3919"/>
              </a:lnSpc>
              <a:buFont typeface="Arial"/>
              <a:buChar char="•"/>
            </a:pPr>
            <a:r>
              <a:rPr lang="en-US" sz="2799" spc="-131">
                <a:solidFill>
                  <a:srgbClr val="FFFFFF"/>
                </a:solidFill>
                <a:latin typeface="Open Sauce Light"/>
                <a:ea typeface="Open Sauce Light"/>
                <a:cs typeface="Open Sauce Light"/>
                <a:sym typeface="Open Sauce Light"/>
              </a:rPr>
              <a:t>Built around the first moisture-wicking compression shirt</a:t>
            </a:r>
          </a:p>
          <a:p>
            <a:pPr algn="l" marL="604515" indent="-302257" lvl="1">
              <a:lnSpc>
                <a:spcPts val="3919"/>
              </a:lnSpc>
              <a:buFont typeface="Arial"/>
              <a:buChar char="•"/>
            </a:pPr>
            <a:r>
              <a:rPr lang="en-US" sz="2799" spc="-131">
                <a:solidFill>
                  <a:srgbClr val="FFFFFF"/>
                </a:solidFill>
                <a:latin typeface="Open Sauce Light"/>
                <a:ea typeface="Open Sauce Light"/>
                <a:cs typeface="Open Sauce Light"/>
                <a:sym typeface="Open Sauce Light"/>
              </a:rPr>
              <a:t>Grew through NFL partnerships in the 1990s-2000s</a:t>
            </a:r>
          </a:p>
          <a:p>
            <a:pPr algn="l" marL="604515" indent="-302257" lvl="1">
              <a:lnSpc>
                <a:spcPts val="3919"/>
              </a:lnSpc>
              <a:buFont typeface="Arial"/>
              <a:buChar char="•"/>
            </a:pPr>
            <a:r>
              <a:rPr lang="en-US" sz="2799" spc="-131">
                <a:solidFill>
                  <a:srgbClr val="FFFFFF"/>
                </a:solidFill>
                <a:latin typeface="Open Sauce Light"/>
                <a:ea typeface="Open Sauce Light"/>
                <a:cs typeface="Open Sauce Light"/>
                <a:sym typeface="Open Sauce Light"/>
              </a:rPr>
              <a:t>Main products are performance apparel, athletic footwear, and accessories</a:t>
            </a:r>
          </a:p>
          <a:p>
            <a:pPr algn="l" marL="604515" indent="-302257" lvl="1">
              <a:lnSpc>
                <a:spcPts val="3919"/>
              </a:lnSpc>
              <a:buFont typeface="Arial"/>
              <a:buChar char="•"/>
            </a:pPr>
            <a:r>
              <a:rPr lang="en-US" sz="2799" spc="-131">
                <a:solidFill>
                  <a:srgbClr val="FFFFFF"/>
                </a:solidFill>
                <a:latin typeface="Open Sauce Light"/>
                <a:ea typeface="Open Sauce Light"/>
                <a:cs typeface="Open Sauce Light"/>
                <a:sym typeface="Open Sauce Light"/>
              </a:rPr>
              <a:t>Revenue dropped 9.1% in in fiscal year 2025 after peaking at a $5.9 billion valuation in 2023</a:t>
            </a:r>
          </a:p>
          <a:p>
            <a:pPr algn="l">
              <a:lnSpc>
                <a:spcPts val="657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424242"/>
        </a:solidFill>
      </p:bgPr>
    </p:bg>
    <p:spTree>
      <p:nvGrpSpPr>
        <p:cNvPr id="1" name=""/>
        <p:cNvGrpSpPr/>
        <p:nvPr/>
      </p:nvGrpSpPr>
      <p:grpSpPr>
        <a:xfrm>
          <a:off x="0" y="0"/>
          <a:ext cx="0" cy="0"/>
          <a:chOff x="0" y="0"/>
          <a:chExt cx="0" cy="0"/>
        </a:xfrm>
      </p:grpSpPr>
      <p:sp>
        <p:nvSpPr>
          <p:cNvPr name="Freeform 2" id="2"/>
          <p:cNvSpPr/>
          <p:nvPr/>
        </p:nvSpPr>
        <p:spPr>
          <a:xfrm flipH="false" flipV="false" rot="0">
            <a:off x="152153" y="4060409"/>
            <a:ext cx="18339515" cy="9403170"/>
          </a:xfrm>
          <a:custGeom>
            <a:avLst/>
            <a:gdLst/>
            <a:ahLst/>
            <a:cxnLst/>
            <a:rect r="r" b="b" t="t" l="l"/>
            <a:pathLst>
              <a:path h="9403170" w="18339515">
                <a:moveTo>
                  <a:pt x="0" y="0"/>
                </a:moveTo>
                <a:lnTo>
                  <a:pt x="18339516" y="0"/>
                </a:lnTo>
                <a:lnTo>
                  <a:pt x="18339516" y="9403170"/>
                </a:lnTo>
                <a:lnTo>
                  <a:pt x="0" y="9403170"/>
                </a:lnTo>
                <a:lnTo>
                  <a:pt x="0" y="0"/>
                </a:lnTo>
                <a:close/>
              </a:path>
            </a:pathLst>
          </a:custGeom>
          <a:blipFill>
            <a:blip r:embed="rId2">
              <a:alphaModFix amt="16000"/>
            </a:blip>
            <a:stretch>
              <a:fillRect l="0" t="0" r="0" b="0"/>
            </a:stretch>
          </a:blipFill>
        </p:spPr>
      </p:sp>
      <p:grpSp>
        <p:nvGrpSpPr>
          <p:cNvPr name="Group 3" id="3"/>
          <p:cNvGrpSpPr/>
          <p:nvPr/>
        </p:nvGrpSpPr>
        <p:grpSpPr>
          <a:xfrm rot="0">
            <a:off x="-203669" y="-206665"/>
            <a:ext cx="18695337" cy="4744221"/>
            <a:chOff x="0" y="0"/>
            <a:chExt cx="2896397" cy="735004"/>
          </a:xfrm>
        </p:grpSpPr>
        <p:sp>
          <p:nvSpPr>
            <p:cNvPr name="Freeform 4" id="4"/>
            <p:cNvSpPr/>
            <p:nvPr/>
          </p:nvSpPr>
          <p:spPr>
            <a:xfrm flipH="false" flipV="false" rot="0">
              <a:off x="0" y="0"/>
              <a:ext cx="2896397" cy="735004"/>
            </a:xfrm>
            <a:custGeom>
              <a:avLst/>
              <a:gdLst/>
              <a:ahLst/>
              <a:cxnLst/>
              <a:rect r="r" b="b" t="t" l="l"/>
              <a:pathLst>
                <a:path h="735004" w="2896397">
                  <a:moveTo>
                    <a:pt x="0" y="0"/>
                  </a:moveTo>
                  <a:lnTo>
                    <a:pt x="2896397" y="0"/>
                  </a:lnTo>
                  <a:lnTo>
                    <a:pt x="2896397" y="735004"/>
                  </a:lnTo>
                  <a:lnTo>
                    <a:pt x="0" y="735004"/>
                  </a:lnTo>
                  <a:close/>
                </a:path>
              </a:pathLst>
            </a:custGeom>
            <a:blipFill>
              <a:blip r:embed="rId3"/>
              <a:stretch>
                <a:fillRect l="0" t="-8617" r="0" b="-8617"/>
              </a:stretch>
            </a:blipFill>
          </p:spPr>
        </p:sp>
      </p:grpSp>
      <p:grpSp>
        <p:nvGrpSpPr>
          <p:cNvPr name="Group 5" id="5"/>
          <p:cNvGrpSpPr/>
          <p:nvPr/>
        </p:nvGrpSpPr>
        <p:grpSpPr>
          <a:xfrm rot="0">
            <a:off x="17497316" y="5224229"/>
            <a:ext cx="480334" cy="48033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6A600"/>
            </a:solidFill>
            <a:ln w="9525" cap="sq">
              <a:solidFill>
                <a:srgbClr val="FFFFFF"/>
              </a:solidFill>
              <a:prstDash val="solid"/>
              <a:miter/>
            </a:ln>
          </p:spPr>
        </p:sp>
        <p:sp>
          <p:nvSpPr>
            <p:cNvPr name="TextBox 7" id="7"/>
            <p:cNvSpPr txBox="true"/>
            <p:nvPr/>
          </p:nvSpPr>
          <p:spPr>
            <a:xfrm>
              <a:off x="76200" y="142875"/>
              <a:ext cx="660400" cy="593725"/>
            </a:xfrm>
            <a:prstGeom prst="rect">
              <a:avLst/>
            </a:prstGeom>
          </p:spPr>
          <p:txBody>
            <a:bodyPr anchor="ctr" rtlCol="false" tIns="50800" lIns="50800" bIns="50800" rIns="50800"/>
            <a:lstStyle/>
            <a:p>
              <a:pPr algn="ctr">
                <a:lnSpc>
                  <a:spcPts val="2350"/>
                </a:lnSpc>
              </a:pPr>
            </a:p>
          </p:txBody>
        </p:sp>
      </p:grpSp>
      <p:sp>
        <p:nvSpPr>
          <p:cNvPr name="TextBox 8" id="8"/>
          <p:cNvSpPr txBox="true"/>
          <p:nvPr/>
        </p:nvSpPr>
        <p:spPr>
          <a:xfrm rot="0">
            <a:off x="572196" y="4832831"/>
            <a:ext cx="10156343" cy="1558403"/>
          </a:xfrm>
          <a:prstGeom prst="rect">
            <a:avLst/>
          </a:prstGeom>
        </p:spPr>
        <p:txBody>
          <a:bodyPr anchor="t" rtlCol="false" tIns="0" lIns="0" bIns="0" rIns="0">
            <a:spAutoFit/>
          </a:bodyPr>
          <a:lstStyle/>
          <a:p>
            <a:pPr algn="l">
              <a:lnSpc>
                <a:spcPts val="11464"/>
              </a:lnSpc>
            </a:pPr>
            <a:r>
              <a:rPr lang="en-US" sz="12196" spc="-573" b="true">
                <a:solidFill>
                  <a:srgbClr val="FFFFFF"/>
                </a:solidFill>
                <a:latin typeface="Open Sauce Heavy"/>
                <a:ea typeface="Open Sauce Heavy"/>
                <a:cs typeface="Open Sauce Heavy"/>
                <a:sym typeface="Open Sauce Heavy"/>
              </a:rPr>
              <a:t>Customers</a:t>
            </a:r>
          </a:p>
        </p:txBody>
      </p:sp>
      <p:sp>
        <p:nvSpPr>
          <p:cNvPr name="TextBox 9" id="9"/>
          <p:cNvSpPr txBox="true"/>
          <p:nvPr/>
        </p:nvSpPr>
        <p:spPr>
          <a:xfrm rot="0">
            <a:off x="1601969" y="6674194"/>
            <a:ext cx="13925330" cy="2836546"/>
          </a:xfrm>
          <a:prstGeom prst="rect">
            <a:avLst/>
          </a:prstGeom>
        </p:spPr>
        <p:txBody>
          <a:bodyPr anchor="t" rtlCol="false" tIns="0" lIns="0" bIns="0" rIns="0">
            <a:spAutoFit/>
          </a:bodyPr>
          <a:lstStyle/>
          <a:p>
            <a:pPr algn="l" marL="582925" indent="-291463" lvl="1">
              <a:lnSpc>
                <a:spcPts val="3779"/>
              </a:lnSpc>
              <a:buFont typeface="Arial"/>
              <a:buChar char="•"/>
            </a:pPr>
            <a:r>
              <a:rPr lang="en-US" sz="2699" spc="-126">
                <a:solidFill>
                  <a:srgbClr val="FFFFFF"/>
                </a:solidFill>
                <a:latin typeface="Open Sauce"/>
                <a:ea typeface="Open Sauce"/>
                <a:cs typeface="Open Sauce"/>
                <a:sym typeface="Open Sauce"/>
              </a:rPr>
              <a:t>Primary customers are performance-driven athletes</a:t>
            </a:r>
          </a:p>
          <a:p>
            <a:pPr algn="l" marL="1165850" indent="-388617" lvl="2">
              <a:lnSpc>
                <a:spcPts val="3779"/>
              </a:lnSpc>
              <a:buFont typeface="Arial"/>
              <a:buChar char="⚬"/>
            </a:pPr>
            <a:r>
              <a:rPr lang="en-US" sz="2699" spc="-126">
                <a:solidFill>
                  <a:srgbClr val="FFFFFF"/>
                </a:solidFill>
                <a:latin typeface="Open Sauce"/>
                <a:ea typeface="Open Sauce"/>
                <a:cs typeface="Open Sauce"/>
                <a:sym typeface="Open Sauce"/>
              </a:rPr>
              <a:t>UA calls them “athletes” to build identity and loyalty</a:t>
            </a:r>
          </a:p>
          <a:p>
            <a:pPr algn="l" marL="582925" indent="-291463" lvl="1">
              <a:lnSpc>
                <a:spcPts val="3779"/>
              </a:lnSpc>
              <a:buFont typeface="Arial"/>
              <a:buChar char="•"/>
            </a:pPr>
            <a:r>
              <a:rPr lang="en-US" sz="2699" spc="-126">
                <a:solidFill>
                  <a:srgbClr val="FFFFFF"/>
                </a:solidFill>
                <a:latin typeface="Open Sauce"/>
                <a:ea typeface="Open Sauce"/>
                <a:cs typeface="Open Sauce"/>
                <a:sym typeface="Open Sauce"/>
              </a:rPr>
              <a:t>Men are the strongest segment</a:t>
            </a:r>
          </a:p>
          <a:p>
            <a:pPr algn="l" marL="1165850" indent="-388617" lvl="2">
              <a:lnSpc>
                <a:spcPts val="3779"/>
              </a:lnSpc>
              <a:buFont typeface="Arial"/>
              <a:buChar char="⚬"/>
            </a:pPr>
            <a:r>
              <a:rPr lang="en-US" sz="2699" spc="-126">
                <a:solidFill>
                  <a:srgbClr val="FFFFFF"/>
                </a:solidFill>
                <a:latin typeface="Open Sauce"/>
                <a:ea typeface="Open Sauce"/>
                <a:cs typeface="Open Sauce"/>
                <a:sym typeface="Open Sauce"/>
              </a:rPr>
              <a:t>Women and youth are growing areas but do not have the same success</a:t>
            </a:r>
          </a:p>
          <a:p>
            <a:pPr algn="l" marL="582925" indent="-291463" lvl="1">
              <a:lnSpc>
                <a:spcPts val="3779"/>
              </a:lnSpc>
              <a:buFont typeface="Arial"/>
              <a:buChar char="•"/>
            </a:pPr>
            <a:r>
              <a:rPr lang="en-US" sz="2699" spc="-126">
                <a:solidFill>
                  <a:srgbClr val="FFFFFF"/>
                </a:solidFill>
                <a:latin typeface="Open Sauce"/>
                <a:ea typeface="Open Sauce"/>
                <a:cs typeface="Open Sauce"/>
                <a:sym typeface="Open Sauce"/>
              </a:rPr>
              <a:t>Some consumers can’t justify UA's price relative to their designs and perceived quality</a:t>
            </a:r>
          </a:p>
          <a:p>
            <a:pPr algn="l">
              <a:lnSpc>
                <a:spcPts val="3779"/>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424242"/>
        </a:solidFill>
      </p:bgPr>
    </p:bg>
    <p:spTree>
      <p:nvGrpSpPr>
        <p:cNvPr id="1" name=""/>
        <p:cNvGrpSpPr/>
        <p:nvPr/>
      </p:nvGrpSpPr>
      <p:grpSpPr>
        <a:xfrm>
          <a:off x="0" y="0"/>
          <a:ext cx="0" cy="0"/>
          <a:chOff x="0" y="0"/>
          <a:chExt cx="0" cy="0"/>
        </a:xfrm>
      </p:grpSpPr>
      <p:sp>
        <p:nvSpPr>
          <p:cNvPr name="Freeform 2" id="2"/>
          <p:cNvSpPr/>
          <p:nvPr/>
        </p:nvSpPr>
        <p:spPr>
          <a:xfrm flipH="false" flipV="false" rot="1925852">
            <a:off x="11466076" y="-4040445"/>
            <a:ext cx="9386678" cy="10557613"/>
          </a:xfrm>
          <a:custGeom>
            <a:avLst/>
            <a:gdLst/>
            <a:ahLst/>
            <a:cxnLst/>
            <a:rect r="r" b="b" t="t" l="l"/>
            <a:pathLst>
              <a:path h="10557613" w="9386678">
                <a:moveTo>
                  <a:pt x="0" y="0"/>
                </a:moveTo>
                <a:lnTo>
                  <a:pt x="9386678" y="0"/>
                </a:lnTo>
                <a:lnTo>
                  <a:pt x="9386678" y="10557613"/>
                </a:lnTo>
                <a:lnTo>
                  <a:pt x="0" y="10557613"/>
                </a:lnTo>
                <a:lnTo>
                  <a:pt x="0" y="0"/>
                </a:lnTo>
                <a:close/>
              </a:path>
            </a:pathLst>
          </a:custGeom>
          <a:blipFill>
            <a:blip r:embed="rId2">
              <a:alphaModFix amt="20999"/>
            </a:blip>
            <a:stretch>
              <a:fillRect l="0" t="0" r="0" b="0"/>
            </a:stretch>
          </a:blipFill>
        </p:spPr>
      </p:sp>
      <p:sp>
        <p:nvSpPr>
          <p:cNvPr name="Freeform 3" id="3"/>
          <p:cNvSpPr/>
          <p:nvPr/>
        </p:nvSpPr>
        <p:spPr>
          <a:xfrm flipH="false" flipV="false" rot="0">
            <a:off x="-1964581" y="6163012"/>
            <a:ext cx="12299674" cy="5143500"/>
          </a:xfrm>
          <a:custGeom>
            <a:avLst/>
            <a:gdLst/>
            <a:ahLst/>
            <a:cxnLst/>
            <a:rect r="r" b="b" t="t" l="l"/>
            <a:pathLst>
              <a:path h="5143500" w="12299674">
                <a:moveTo>
                  <a:pt x="0" y="0"/>
                </a:moveTo>
                <a:lnTo>
                  <a:pt x="12299674" y="0"/>
                </a:lnTo>
                <a:lnTo>
                  <a:pt x="12299674" y="5143500"/>
                </a:lnTo>
                <a:lnTo>
                  <a:pt x="0" y="5143500"/>
                </a:lnTo>
                <a:lnTo>
                  <a:pt x="0" y="0"/>
                </a:lnTo>
                <a:close/>
              </a:path>
            </a:pathLst>
          </a:custGeom>
          <a:blipFill>
            <a:blip r:embed="rId3">
              <a:alphaModFix amt="10999"/>
            </a:blip>
            <a:stretch>
              <a:fillRect l="0" t="0" r="0" b="0"/>
            </a:stretch>
          </a:blipFill>
        </p:spPr>
      </p:sp>
      <p:grpSp>
        <p:nvGrpSpPr>
          <p:cNvPr name="Group 4" id="4"/>
          <p:cNvGrpSpPr/>
          <p:nvPr/>
        </p:nvGrpSpPr>
        <p:grpSpPr>
          <a:xfrm rot="0">
            <a:off x="399394" y="4297833"/>
            <a:ext cx="17638569" cy="4960467"/>
            <a:chOff x="0" y="0"/>
            <a:chExt cx="4645549" cy="1306461"/>
          </a:xfrm>
        </p:grpSpPr>
        <p:sp>
          <p:nvSpPr>
            <p:cNvPr name="Freeform 5" id="5"/>
            <p:cNvSpPr/>
            <p:nvPr/>
          </p:nvSpPr>
          <p:spPr>
            <a:xfrm flipH="false" flipV="false" rot="0">
              <a:off x="0" y="0"/>
              <a:ext cx="4645549" cy="1306461"/>
            </a:xfrm>
            <a:custGeom>
              <a:avLst/>
              <a:gdLst/>
              <a:ahLst/>
              <a:cxnLst/>
              <a:rect r="r" b="b" t="t" l="l"/>
              <a:pathLst>
                <a:path h="1306461" w="4645549">
                  <a:moveTo>
                    <a:pt x="40820" y="0"/>
                  </a:moveTo>
                  <a:lnTo>
                    <a:pt x="4604729" y="0"/>
                  </a:lnTo>
                  <a:cubicBezTo>
                    <a:pt x="4615555" y="0"/>
                    <a:pt x="4625938" y="4301"/>
                    <a:pt x="4633593" y="11956"/>
                  </a:cubicBezTo>
                  <a:cubicBezTo>
                    <a:pt x="4641248" y="19611"/>
                    <a:pt x="4645549" y="29994"/>
                    <a:pt x="4645549" y="40820"/>
                  </a:cubicBezTo>
                  <a:lnTo>
                    <a:pt x="4645549" y="1265641"/>
                  </a:lnTo>
                  <a:cubicBezTo>
                    <a:pt x="4645549" y="1288185"/>
                    <a:pt x="4627273" y="1306461"/>
                    <a:pt x="4604729" y="1306461"/>
                  </a:cubicBezTo>
                  <a:lnTo>
                    <a:pt x="40820" y="1306461"/>
                  </a:lnTo>
                  <a:cubicBezTo>
                    <a:pt x="18276" y="1306461"/>
                    <a:pt x="0" y="1288185"/>
                    <a:pt x="0" y="1265641"/>
                  </a:cubicBezTo>
                  <a:lnTo>
                    <a:pt x="0" y="40820"/>
                  </a:lnTo>
                  <a:cubicBezTo>
                    <a:pt x="0" y="18276"/>
                    <a:pt x="18276" y="0"/>
                    <a:pt x="40820" y="0"/>
                  </a:cubicBezTo>
                  <a:close/>
                </a:path>
              </a:pathLst>
            </a:custGeom>
            <a:solidFill>
              <a:srgbClr val="424242"/>
            </a:solidFill>
            <a:ln w="19050" cap="rnd">
              <a:solidFill>
                <a:srgbClr val="D0D7DD"/>
              </a:solidFill>
              <a:prstDash val="solid"/>
              <a:round/>
            </a:ln>
          </p:spPr>
        </p:sp>
        <p:sp>
          <p:nvSpPr>
            <p:cNvPr name="TextBox 6" id="6"/>
            <p:cNvSpPr txBox="true"/>
            <p:nvPr/>
          </p:nvSpPr>
          <p:spPr>
            <a:xfrm>
              <a:off x="0" y="-28575"/>
              <a:ext cx="4645549" cy="1335036"/>
            </a:xfrm>
            <a:prstGeom prst="rect">
              <a:avLst/>
            </a:prstGeom>
          </p:spPr>
          <p:txBody>
            <a:bodyPr anchor="ctr" rtlCol="false" tIns="50800" lIns="50800" bIns="50800" rIns="50800"/>
            <a:lstStyle/>
            <a:p>
              <a:pPr algn="ctr">
                <a:lnSpc>
                  <a:spcPts val="2015"/>
                </a:lnSpc>
              </a:pPr>
            </a:p>
          </p:txBody>
        </p:sp>
      </p:grpSp>
      <p:sp>
        <p:nvSpPr>
          <p:cNvPr name="TextBox 7" id="7"/>
          <p:cNvSpPr txBox="true"/>
          <p:nvPr/>
        </p:nvSpPr>
        <p:spPr>
          <a:xfrm rot="0">
            <a:off x="1028700" y="2310636"/>
            <a:ext cx="13389009" cy="1406223"/>
          </a:xfrm>
          <a:prstGeom prst="rect">
            <a:avLst/>
          </a:prstGeom>
        </p:spPr>
        <p:txBody>
          <a:bodyPr anchor="t" rtlCol="false" tIns="0" lIns="0" bIns="0" rIns="0">
            <a:spAutoFit/>
          </a:bodyPr>
          <a:lstStyle/>
          <a:p>
            <a:pPr algn="l">
              <a:lnSpc>
                <a:spcPts val="10307"/>
              </a:lnSpc>
            </a:pPr>
            <a:r>
              <a:rPr lang="en-US" sz="10965" spc="-515" b="true">
                <a:solidFill>
                  <a:srgbClr val="FFFFFF"/>
                </a:solidFill>
                <a:latin typeface="Open Sauce Heavy"/>
                <a:ea typeface="Open Sauce Heavy"/>
                <a:cs typeface="Open Sauce Heavy"/>
                <a:sym typeface="Open Sauce Heavy"/>
              </a:rPr>
              <a:t>Conditions</a:t>
            </a:r>
          </a:p>
        </p:txBody>
      </p:sp>
      <p:sp>
        <p:nvSpPr>
          <p:cNvPr name="TextBox 8" id="8"/>
          <p:cNvSpPr txBox="true"/>
          <p:nvPr/>
        </p:nvSpPr>
        <p:spPr>
          <a:xfrm rot="0">
            <a:off x="1276036" y="5156500"/>
            <a:ext cx="3520737" cy="381000"/>
          </a:xfrm>
          <a:prstGeom prst="rect">
            <a:avLst/>
          </a:prstGeom>
        </p:spPr>
        <p:txBody>
          <a:bodyPr anchor="t" rtlCol="false" tIns="0" lIns="0" bIns="0" rIns="0">
            <a:spAutoFit/>
          </a:bodyPr>
          <a:lstStyle/>
          <a:p>
            <a:pPr algn="l">
              <a:lnSpc>
                <a:spcPts val="3120"/>
              </a:lnSpc>
            </a:pPr>
            <a:r>
              <a:rPr lang="en-US" b="true" sz="2600" spc="-122">
                <a:solidFill>
                  <a:srgbClr val="FFFFFF"/>
                </a:solidFill>
                <a:latin typeface="Open Sauce Heavy"/>
                <a:ea typeface="Open Sauce Heavy"/>
                <a:cs typeface="Open Sauce Heavy"/>
                <a:sym typeface="Open Sauce Heavy"/>
              </a:rPr>
              <a:t>ECONOMIC</a:t>
            </a:r>
          </a:p>
        </p:txBody>
      </p:sp>
      <p:sp>
        <p:nvSpPr>
          <p:cNvPr name="TextBox 9" id="9"/>
          <p:cNvSpPr txBox="true"/>
          <p:nvPr/>
        </p:nvSpPr>
        <p:spPr>
          <a:xfrm rot="0">
            <a:off x="5848257" y="5159975"/>
            <a:ext cx="3520737" cy="381000"/>
          </a:xfrm>
          <a:prstGeom prst="rect">
            <a:avLst/>
          </a:prstGeom>
        </p:spPr>
        <p:txBody>
          <a:bodyPr anchor="t" rtlCol="false" tIns="0" lIns="0" bIns="0" rIns="0">
            <a:spAutoFit/>
          </a:bodyPr>
          <a:lstStyle/>
          <a:p>
            <a:pPr algn="l">
              <a:lnSpc>
                <a:spcPts val="3120"/>
              </a:lnSpc>
            </a:pPr>
            <a:r>
              <a:rPr lang="en-US" b="true" sz="2600" spc="-122">
                <a:solidFill>
                  <a:srgbClr val="FFFFFF"/>
                </a:solidFill>
                <a:latin typeface="Open Sauce Heavy"/>
                <a:ea typeface="Open Sauce Heavy"/>
                <a:cs typeface="Open Sauce Heavy"/>
                <a:sym typeface="Open Sauce Heavy"/>
              </a:rPr>
              <a:t>TECHNOLOGICAL</a:t>
            </a:r>
          </a:p>
        </p:txBody>
      </p:sp>
      <p:sp>
        <p:nvSpPr>
          <p:cNvPr name="TextBox 10" id="10"/>
          <p:cNvSpPr txBox="true"/>
          <p:nvPr/>
        </p:nvSpPr>
        <p:spPr>
          <a:xfrm rot="0">
            <a:off x="10381275" y="5159975"/>
            <a:ext cx="3520737" cy="381000"/>
          </a:xfrm>
          <a:prstGeom prst="rect">
            <a:avLst/>
          </a:prstGeom>
        </p:spPr>
        <p:txBody>
          <a:bodyPr anchor="t" rtlCol="false" tIns="0" lIns="0" bIns="0" rIns="0">
            <a:spAutoFit/>
          </a:bodyPr>
          <a:lstStyle/>
          <a:p>
            <a:pPr algn="l">
              <a:lnSpc>
                <a:spcPts val="3120"/>
              </a:lnSpc>
            </a:pPr>
            <a:r>
              <a:rPr lang="en-US" b="true" sz="2600" spc="-122">
                <a:solidFill>
                  <a:srgbClr val="FFFFFF"/>
                </a:solidFill>
                <a:latin typeface="Open Sauce Heavy"/>
                <a:ea typeface="Open Sauce Heavy"/>
                <a:cs typeface="Open Sauce Heavy"/>
                <a:sym typeface="Open Sauce Heavy"/>
              </a:rPr>
              <a:t>SOCIAL</a:t>
            </a:r>
          </a:p>
        </p:txBody>
      </p:sp>
      <p:sp>
        <p:nvSpPr>
          <p:cNvPr name="AutoShape 11" id="11"/>
          <p:cNvSpPr/>
          <p:nvPr/>
        </p:nvSpPr>
        <p:spPr>
          <a:xfrm>
            <a:off x="5053948" y="4936579"/>
            <a:ext cx="0" cy="3930176"/>
          </a:xfrm>
          <a:prstGeom prst="line">
            <a:avLst/>
          </a:prstGeom>
          <a:ln cap="flat" w="19050">
            <a:solidFill>
              <a:srgbClr val="D0D7DD"/>
            </a:solidFill>
            <a:prstDash val="solid"/>
            <a:headEnd type="none" len="sm" w="sm"/>
            <a:tailEnd type="none" len="sm" w="sm"/>
          </a:ln>
        </p:spPr>
      </p:sp>
      <p:sp>
        <p:nvSpPr>
          <p:cNvPr name="AutoShape 12" id="12"/>
          <p:cNvSpPr/>
          <p:nvPr/>
        </p:nvSpPr>
        <p:spPr>
          <a:xfrm>
            <a:off x="9418304" y="5150450"/>
            <a:ext cx="0" cy="3930176"/>
          </a:xfrm>
          <a:prstGeom prst="line">
            <a:avLst/>
          </a:prstGeom>
          <a:ln cap="flat" w="19050">
            <a:solidFill>
              <a:srgbClr val="D0D7DD"/>
            </a:solidFill>
            <a:prstDash val="solid"/>
            <a:headEnd type="none" len="sm" w="sm"/>
            <a:tailEnd type="none" len="sm" w="sm"/>
          </a:ln>
        </p:spPr>
      </p:sp>
      <p:grpSp>
        <p:nvGrpSpPr>
          <p:cNvPr name="Group 13" id="13"/>
          <p:cNvGrpSpPr/>
          <p:nvPr/>
        </p:nvGrpSpPr>
        <p:grpSpPr>
          <a:xfrm rot="0">
            <a:off x="641650" y="5143500"/>
            <a:ext cx="387050" cy="38705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6A600"/>
            </a:solidFill>
            <a:ln w="9525" cap="sq">
              <a:solidFill>
                <a:srgbClr val="FFFFFF"/>
              </a:solidFill>
              <a:prstDash val="solid"/>
              <a:miter/>
            </a:ln>
          </p:spPr>
        </p:sp>
        <p:sp>
          <p:nvSpPr>
            <p:cNvPr name="TextBox 15" id="15"/>
            <p:cNvSpPr txBox="true"/>
            <p:nvPr/>
          </p:nvSpPr>
          <p:spPr>
            <a:xfrm>
              <a:off x="76200" y="142875"/>
              <a:ext cx="660400" cy="593725"/>
            </a:xfrm>
            <a:prstGeom prst="rect">
              <a:avLst/>
            </a:prstGeom>
          </p:spPr>
          <p:txBody>
            <a:bodyPr anchor="ctr" rtlCol="false" tIns="50800" lIns="50800" bIns="50800" rIns="50800"/>
            <a:lstStyle/>
            <a:p>
              <a:pPr algn="ctr">
                <a:lnSpc>
                  <a:spcPts val="2350"/>
                </a:lnSpc>
              </a:pPr>
            </a:p>
          </p:txBody>
        </p:sp>
      </p:grpSp>
      <p:grpSp>
        <p:nvGrpSpPr>
          <p:cNvPr name="Group 16" id="16"/>
          <p:cNvGrpSpPr/>
          <p:nvPr/>
        </p:nvGrpSpPr>
        <p:grpSpPr>
          <a:xfrm rot="0">
            <a:off x="5311123" y="5143500"/>
            <a:ext cx="387050" cy="38705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6A600"/>
            </a:solidFill>
            <a:ln w="9525" cap="sq">
              <a:solidFill>
                <a:srgbClr val="FFFFFF"/>
              </a:solidFill>
              <a:prstDash val="solid"/>
              <a:miter/>
            </a:ln>
          </p:spPr>
        </p:sp>
        <p:sp>
          <p:nvSpPr>
            <p:cNvPr name="TextBox 18" id="18"/>
            <p:cNvSpPr txBox="true"/>
            <p:nvPr/>
          </p:nvSpPr>
          <p:spPr>
            <a:xfrm>
              <a:off x="76200" y="142875"/>
              <a:ext cx="660400" cy="593725"/>
            </a:xfrm>
            <a:prstGeom prst="rect">
              <a:avLst/>
            </a:prstGeom>
          </p:spPr>
          <p:txBody>
            <a:bodyPr anchor="ctr" rtlCol="false" tIns="50800" lIns="50800" bIns="50800" rIns="50800"/>
            <a:lstStyle/>
            <a:p>
              <a:pPr algn="ctr">
                <a:lnSpc>
                  <a:spcPts val="2350"/>
                </a:lnSpc>
              </a:pPr>
            </a:p>
          </p:txBody>
        </p:sp>
      </p:grpSp>
      <p:grpSp>
        <p:nvGrpSpPr>
          <p:cNvPr name="Group 19" id="19"/>
          <p:cNvGrpSpPr/>
          <p:nvPr/>
        </p:nvGrpSpPr>
        <p:grpSpPr>
          <a:xfrm rot="0">
            <a:off x="9865579" y="5150450"/>
            <a:ext cx="387050" cy="387050"/>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6A600"/>
            </a:solidFill>
            <a:ln w="9525" cap="sq">
              <a:solidFill>
                <a:srgbClr val="FFFFFF"/>
              </a:solidFill>
              <a:prstDash val="solid"/>
              <a:miter/>
            </a:ln>
          </p:spPr>
        </p:sp>
        <p:sp>
          <p:nvSpPr>
            <p:cNvPr name="TextBox 21" id="21"/>
            <p:cNvSpPr txBox="true"/>
            <p:nvPr/>
          </p:nvSpPr>
          <p:spPr>
            <a:xfrm>
              <a:off x="76200" y="142875"/>
              <a:ext cx="660400" cy="593725"/>
            </a:xfrm>
            <a:prstGeom prst="rect">
              <a:avLst/>
            </a:prstGeom>
          </p:spPr>
          <p:txBody>
            <a:bodyPr anchor="ctr" rtlCol="false" tIns="50800" lIns="50800" bIns="50800" rIns="50800"/>
            <a:lstStyle/>
            <a:p>
              <a:pPr algn="ctr">
                <a:lnSpc>
                  <a:spcPts val="2350"/>
                </a:lnSpc>
              </a:pPr>
            </a:p>
          </p:txBody>
        </p:sp>
      </p:grpSp>
      <p:sp>
        <p:nvSpPr>
          <p:cNvPr name="TextBox 22" id="22"/>
          <p:cNvSpPr txBox="true"/>
          <p:nvPr/>
        </p:nvSpPr>
        <p:spPr>
          <a:xfrm rot="0">
            <a:off x="9685004" y="6077200"/>
            <a:ext cx="3897288" cy="2789555"/>
          </a:xfrm>
          <a:prstGeom prst="rect">
            <a:avLst/>
          </a:prstGeom>
        </p:spPr>
        <p:txBody>
          <a:bodyPr anchor="t" rtlCol="false" tIns="0" lIns="0" bIns="0" rIns="0">
            <a:spAutoFit/>
          </a:bodyPr>
          <a:lstStyle/>
          <a:p>
            <a:pPr algn="l">
              <a:lnSpc>
                <a:spcPts val="3219"/>
              </a:lnSpc>
            </a:pPr>
            <a:r>
              <a:rPr lang="en-US" sz="2299" spc="-108">
                <a:solidFill>
                  <a:srgbClr val="FFFFFF"/>
                </a:solidFill>
                <a:latin typeface="Open Sauce"/>
                <a:ea typeface="Open Sauce"/>
                <a:cs typeface="Open Sauce"/>
                <a:sym typeface="Open Sauce"/>
              </a:rPr>
              <a:t>84% of active consumers are exercising as much or more than the prior year. 51% of active consumers say fitness is essential to their identity. Brand clarity matters more than ever</a:t>
            </a:r>
          </a:p>
        </p:txBody>
      </p:sp>
      <p:sp>
        <p:nvSpPr>
          <p:cNvPr name="AutoShape 23" id="23"/>
          <p:cNvSpPr/>
          <p:nvPr/>
        </p:nvSpPr>
        <p:spPr>
          <a:xfrm>
            <a:off x="13772392" y="4936579"/>
            <a:ext cx="0" cy="3930176"/>
          </a:xfrm>
          <a:prstGeom prst="line">
            <a:avLst/>
          </a:prstGeom>
          <a:ln cap="flat" w="19050">
            <a:solidFill>
              <a:srgbClr val="D0D7DD"/>
            </a:solidFill>
            <a:prstDash val="solid"/>
            <a:headEnd type="none" len="sm" w="sm"/>
            <a:tailEnd type="none" len="sm" w="sm"/>
          </a:ln>
        </p:spPr>
      </p:sp>
      <p:sp>
        <p:nvSpPr>
          <p:cNvPr name="TextBox 24" id="24"/>
          <p:cNvSpPr txBox="true"/>
          <p:nvPr/>
        </p:nvSpPr>
        <p:spPr>
          <a:xfrm rot="0">
            <a:off x="14536713" y="5146075"/>
            <a:ext cx="3520737" cy="381000"/>
          </a:xfrm>
          <a:prstGeom prst="rect">
            <a:avLst/>
          </a:prstGeom>
        </p:spPr>
        <p:txBody>
          <a:bodyPr anchor="t" rtlCol="false" tIns="0" lIns="0" bIns="0" rIns="0">
            <a:spAutoFit/>
          </a:bodyPr>
          <a:lstStyle/>
          <a:p>
            <a:pPr algn="l">
              <a:lnSpc>
                <a:spcPts val="3120"/>
              </a:lnSpc>
            </a:pPr>
            <a:r>
              <a:rPr lang="en-US" b="true" sz="2600" spc="-122">
                <a:solidFill>
                  <a:srgbClr val="FFFFFF"/>
                </a:solidFill>
                <a:latin typeface="Open Sauce Heavy"/>
                <a:ea typeface="Open Sauce Heavy"/>
                <a:cs typeface="Open Sauce Heavy"/>
                <a:sym typeface="Open Sauce Heavy"/>
              </a:rPr>
              <a:t>POLITICAL</a:t>
            </a:r>
          </a:p>
        </p:txBody>
      </p:sp>
      <p:sp>
        <p:nvSpPr>
          <p:cNvPr name="TextBox 25" id="25"/>
          <p:cNvSpPr txBox="true"/>
          <p:nvPr/>
        </p:nvSpPr>
        <p:spPr>
          <a:xfrm rot="0">
            <a:off x="757484" y="6337600"/>
            <a:ext cx="4029764" cy="1524762"/>
          </a:xfrm>
          <a:prstGeom prst="rect">
            <a:avLst/>
          </a:prstGeom>
        </p:spPr>
        <p:txBody>
          <a:bodyPr anchor="t" rtlCol="false" tIns="0" lIns="0" bIns="0" rIns="0">
            <a:spAutoFit/>
          </a:bodyPr>
          <a:lstStyle/>
          <a:p>
            <a:pPr algn="l">
              <a:lnSpc>
                <a:spcPts val="3023"/>
              </a:lnSpc>
              <a:spcBef>
                <a:spcPct val="0"/>
              </a:spcBef>
            </a:pPr>
            <a:r>
              <a:rPr lang="en-US" sz="2399" spc="-134">
                <a:solidFill>
                  <a:srgbClr val="FFFFFF"/>
                </a:solidFill>
                <a:latin typeface="Open Sauce"/>
                <a:ea typeface="Open Sauce"/>
                <a:cs typeface="Open Sauce"/>
                <a:sym typeface="Open Sauce"/>
              </a:rPr>
              <a:t>Inflation has made consumers more price-sensitive, making preferences shift towards durable, quality products.</a:t>
            </a:r>
          </a:p>
        </p:txBody>
      </p:sp>
      <p:grpSp>
        <p:nvGrpSpPr>
          <p:cNvPr name="Group 26" id="26"/>
          <p:cNvGrpSpPr/>
          <p:nvPr/>
        </p:nvGrpSpPr>
        <p:grpSpPr>
          <a:xfrm rot="0">
            <a:off x="13902013" y="5140025"/>
            <a:ext cx="387050" cy="387050"/>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6A600"/>
            </a:solidFill>
            <a:ln w="9525" cap="sq">
              <a:solidFill>
                <a:srgbClr val="FFFFFF"/>
              </a:solidFill>
              <a:prstDash val="solid"/>
              <a:miter/>
            </a:ln>
          </p:spPr>
        </p:sp>
        <p:sp>
          <p:nvSpPr>
            <p:cNvPr name="TextBox 28" id="28"/>
            <p:cNvSpPr txBox="true"/>
            <p:nvPr/>
          </p:nvSpPr>
          <p:spPr>
            <a:xfrm>
              <a:off x="76200" y="142875"/>
              <a:ext cx="660400" cy="593725"/>
            </a:xfrm>
            <a:prstGeom prst="rect">
              <a:avLst/>
            </a:prstGeom>
          </p:spPr>
          <p:txBody>
            <a:bodyPr anchor="ctr" rtlCol="false" tIns="50800" lIns="50800" bIns="50800" rIns="50800"/>
            <a:lstStyle/>
            <a:p>
              <a:pPr algn="ctr">
                <a:lnSpc>
                  <a:spcPts val="2350"/>
                </a:lnSpc>
              </a:pPr>
            </a:p>
          </p:txBody>
        </p:sp>
      </p:grpSp>
      <p:sp>
        <p:nvSpPr>
          <p:cNvPr name="TextBox 29" id="29"/>
          <p:cNvSpPr txBox="true"/>
          <p:nvPr/>
        </p:nvSpPr>
        <p:spPr>
          <a:xfrm rot="0">
            <a:off x="13902013" y="6304704"/>
            <a:ext cx="3897288" cy="1243965"/>
          </a:xfrm>
          <a:prstGeom prst="rect">
            <a:avLst/>
          </a:prstGeom>
        </p:spPr>
        <p:txBody>
          <a:bodyPr anchor="t" rtlCol="false" tIns="0" lIns="0" bIns="0" rIns="0">
            <a:spAutoFit/>
          </a:bodyPr>
          <a:lstStyle/>
          <a:p>
            <a:pPr algn="l">
              <a:lnSpc>
                <a:spcPts val="3359"/>
              </a:lnSpc>
            </a:pPr>
            <a:r>
              <a:rPr lang="en-US" sz="2399" spc="-112">
                <a:solidFill>
                  <a:srgbClr val="FFFFFF"/>
                </a:solidFill>
                <a:latin typeface="Open Sauce"/>
                <a:ea typeface="Open Sauce"/>
                <a:cs typeface="Open Sauce"/>
                <a:sym typeface="Open Sauce"/>
              </a:rPr>
              <a:t>Global trade uncertainty and tariffs risk passing costs to consumers. </a:t>
            </a:r>
          </a:p>
        </p:txBody>
      </p:sp>
      <p:sp>
        <p:nvSpPr>
          <p:cNvPr name="TextBox 30" id="30"/>
          <p:cNvSpPr txBox="true"/>
          <p:nvPr/>
        </p:nvSpPr>
        <p:spPr>
          <a:xfrm rot="0">
            <a:off x="5311123" y="6153487"/>
            <a:ext cx="4029764" cy="2163699"/>
          </a:xfrm>
          <a:prstGeom prst="rect">
            <a:avLst/>
          </a:prstGeom>
        </p:spPr>
        <p:txBody>
          <a:bodyPr anchor="t" rtlCol="false" tIns="0" lIns="0" bIns="0" rIns="0">
            <a:spAutoFit/>
          </a:bodyPr>
          <a:lstStyle/>
          <a:p>
            <a:pPr algn="l">
              <a:lnSpc>
                <a:spcPts val="2897"/>
              </a:lnSpc>
              <a:spcBef>
                <a:spcPct val="0"/>
              </a:spcBef>
            </a:pPr>
            <a:r>
              <a:rPr lang="en-US" sz="2299" spc="-128">
                <a:solidFill>
                  <a:srgbClr val="FFFFFF"/>
                </a:solidFill>
                <a:latin typeface="Open Sauce"/>
                <a:ea typeface="Open Sauce"/>
                <a:cs typeface="Open Sauce"/>
                <a:sym typeface="Open Sauce"/>
              </a:rPr>
              <a:t>By 2028, over half of U.S. digital buyers are projected to purchase apparel through social media. Seamless in-platform buying is critical for the future.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424242"/>
        </a:solidFill>
      </p:bgPr>
    </p:bg>
    <p:spTree>
      <p:nvGrpSpPr>
        <p:cNvPr id="1" name=""/>
        <p:cNvGrpSpPr/>
        <p:nvPr/>
      </p:nvGrpSpPr>
      <p:grpSpPr>
        <a:xfrm>
          <a:off x="0" y="0"/>
          <a:ext cx="0" cy="0"/>
          <a:chOff x="0" y="0"/>
          <a:chExt cx="0" cy="0"/>
        </a:xfrm>
      </p:grpSpPr>
      <p:sp>
        <p:nvSpPr>
          <p:cNvPr name="Freeform 2" id="2"/>
          <p:cNvSpPr/>
          <p:nvPr/>
        </p:nvSpPr>
        <p:spPr>
          <a:xfrm flipH="false" flipV="false" rot="0">
            <a:off x="6744741" y="-1712143"/>
            <a:ext cx="13720908" cy="8881170"/>
          </a:xfrm>
          <a:custGeom>
            <a:avLst/>
            <a:gdLst/>
            <a:ahLst/>
            <a:cxnLst/>
            <a:rect r="r" b="b" t="t" l="l"/>
            <a:pathLst>
              <a:path h="8881170" w="13720908">
                <a:moveTo>
                  <a:pt x="0" y="0"/>
                </a:moveTo>
                <a:lnTo>
                  <a:pt x="13720908" y="0"/>
                </a:lnTo>
                <a:lnTo>
                  <a:pt x="13720908" y="8881170"/>
                </a:lnTo>
                <a:lnTo>
                  <a:pt x="0" y="8881170"/>
                </a:lnTo>
                <a:lnTo>
                  <a:pt x="0" y="0"/>
                </a:lnTo>
                <a:close/>
              </a:path>
            </a:pathLst>
          </a:custGeom>
          <a:blipFill>
            <a:blip r:embed="rId2">
              <a:alphaModFix amt="24000"/>
            </a:blip>
            <a:stretch>
              <a:fillRect l="0" t="0" r="0" b="0"/>
            </a:stretch>
          </a:blipFill>
        </p:spPr>
      </p:sp>
      <p:sp>
        <p:nvSpPr>
          <p:cNvPr name="Freeform 3" id="3"/>
          <p:cNvSpPr/>
          <p:nvPr/>
        </p:nvSpPr>
        <p:spPr>
          <a:xfrm flipH="false" flipV="false" rot="0">
            <a:off x="-5966414" y="3338967"/>
            <a:ext cx="13720908" cy="8881170"/>
          </a:xfrm>
          <a:custGeom>
            <a:avLst/>
            <a:gdLst/>
            <a:ahLst/>
            <a:cxnLst/>
            <a:rect r="r" b="b" t="t" l="l"/>
            <a:pathLst>
              <a:path h="8881170" w="13720908">
                <a:moveTo>
                  <a:pt x="0" y="0"/>
                </a:moveTo>
                <a:lnTo>
                  <a:pt x="13720908" y="0"/>
                </a:lnTo>
                <a:lnTo>
                  <a:pt x="13720908" y="8881169"/>
                </a:lnTo>
                <a:lnTo>
                  <a:pt x="0" y="8881169"/>
                </a:lnTo>
                <a:lnTo>
                  <a:pt x="0" y="0"/>
                </a:lnTo>
                <a:close/>
              </a:path>
            </a:pathLst>
          </a:custGeom>
          <a:blipFill>
            <a:blip r:embed="rId2">
              <a:alphaModFix amt="24000"/>
            </a:blip>
            <a:stretch>
              <a:fillRect l="0" t="0" r="0" b="0"/>
            </a:stretch>
          </a:blipFill>
        </p:spPr>
      </p:sp>
      <p:grpSp>
        <p:nvGrpSpPr>
          <p:cNvPr name="Group 4" id="4"/>
          <p:cNvGrpSpPr/>
          <p:nvPr/>
        </p:nvGrpSpPr>
        <p:grpSpPr>
          <a:xfrm rot="0">
            <a:off x="894040" y="869138"/>
            <a:ext cx="16495548" cy="8551233"/>
            <a:chOff x="0" y="0"/>
            <a:chExt cx="4344507" cy="2252176"/>
          </a:xfrm>
        </p:grpSpPr>
        <p:sp>
          <p:nvSpPr>
            <p:cNvPr name="Freeform 5" id="5"/>
            <p:cNvSpPr/>
            <p:nvPr/>
          </p:nvSpPr>
          <p:spPr>
            <a:xfrm flipH="false" flipV="false" rot="0">
              <a:off x="0" y="0"/>
              <a:ext cx="4344507" cy="2252176"/>
            </a:xfrm>
            <a:custGeom>
              <a:avLst/>
              <a:gdLst/>
              <a:ahLst/>
              <a:cxnLst/>
              <a:rect r="r" b="b" t="t" l="l"/>
              <a:pathLst>
                <a:path h="2252176" w="4344507">
                  <a:moveTo>
                    <a:pt x="43648" y="0"/>
                  </a:moveTo>
                  <a:lnTo>
                    <a:pt x="4300858" y="0"/>
                  </a:lnTo>
                  <a:cubicBezTo>
                    <a:pt x="4312435" y="0"/>
                    <a:pt x="4323537" y="4599"/>
                    <a:pt x="4331722" y="12784"/>
                  </a:cubicBezTo>
                  <a:cubicBezTo>
                    <a:pt x="4339908" y="20970"/>
                    <a:pt x="4344507" y="32072"/>
                    <a:pt x="4344507" y="43648"/>
                  </a:cubicBezTo>
                  <a:lnTo>
                    <a:pt x="4344507" y="2208528"/>
                  </a:lnTo>
                  <a:cubicBezTo>
                    <a:pt x="4344507" y="2232635"/>
                    <a:pt x="4324965" y="2252176"/>
                    <a:pt x="4300858" y="2252176"/>
                  </a:cubicBezTo>
                  <a:lnTo>
                    <a:pt x="43648" y="2252176"/>
                  </a:lnTo>
                  <a:cubicBezTo>
                    <a:pt x="19542" y="2252176"/>
                    <a:pt x="0" y="2232635"/>
                    <a:pt x="0" y="2208528"/>
                  </a:cubicBezTo>
                  <a:lnTo>
                    <a:pt x="0" y="43648"/>
                  </a:lnTo>
                  <a:cubicBezTo>
                    <a:pt x="0" y="19542"/>
                    <a:pt x="19542" y="0"/>
                    <a:pt x="43648" y="0"/>
                  </a:cubicBezTo>
                  <a:close/>
                </a:path>
              </a:pathLst>
            </a:custGeom>
            <a:solidFill>
              <a:srgbClr val="424242"/>
            </a:solidFill>
            <a:ln w="19050" cap="rnd">
              <a:solidFill>
                <a:srgbClr val="D0D7DD"/>
              </a:solidFill>
              <a:prstDash val="solid"/>
              <a:round/>
            </a:ln>
          </p:spPr>
        </p:sp>
        <p:sp>
          <p:nvSpPr>
            <p:cNvPr name="TextBox 6" id="6"/>
            <p:cNvSpPr txBox="true"/>
            <p:nvPr/>
          </p:nvSpPr>
          <p:spPr>
            <a:xfrm>
              <a:off x="0" y="-28575"/>
              <a:ext cx="4344507" cy="2280751"/>
            </a:xfrm>
            <a:prstGeom prst="rect">
              <a:avLst/>
            </a:prstGeom>
          </p:spPr>
          <p:txBody>
            <a:bodyPr anchor="ctr" rtlCol="false" tIns="50800" lIns="50800" bIns="50800" rIns="50800"/>
            <a:lstStyle/>
            <a:p>
              <a:pPr algn="ctr">
                <a:lnSpc>
                  <a:spcPts val="2015"/>
                </a:lnSpc>
              </a:pPr>
            </a:p>
          </p:txBody>
        </p:sp>
      </p:grpSp>
      <p:sp>
        <p:nvSpPr>
          <p:cNvPr name="AutoShape 7" id="7"/>
          <p:cNvSpPr/>
          <p:nvPr/>
        </p:nvSpPr>
        <p:spPr>
          <a:xfrm>
            <a:off x="9153525" y="1252292"/>
            <a:ext cx="0" cy="7700200"/>
          </a:xfrm>
          <a:prstGeom prst="line">
            <a:avLst/>
          </a:prstGeom>
          <a:ln cap="flat" w="19050">
            <a:solidFill>
              <a:srgbClr val="D0D7DD"/>
            </a:solidFill>
            <a:prstDash val="solid"/>
            <a:headEnd type="none" len="sm" w="sm"/>
            <a:tailEnd type="none" len="sm" w="sm"/>
          </a:ln>
        </p:spPr>
      </p:sp>
      <p:sp>
        <p:nvSpPr>
          <p:cNvPr name="AutoShape 8" id="8"/>
          <p:cNvSpPr/>
          <p:nvPr/>
        </p:nvSpPr>
        <p:spPr>
          <a:xfrm>
            <a:off x="1453325" y="4388336"/>
            <a:ext cx="6839327" cy="0"/>
          </a:xfrm>
          <a:prstGeom prst="line">
            <a:avLst/>
          </a:prstGeom>
          <a:ln cap="flat" w="19050">
            <a:solidFill>
              <a:srgbClr val="D0D7DD"/>
            </a:solidFill>
            <a:prstDash val="solid"/>
            <a:headEnd type="none" len="sm" w="sm"/>
            <a:tailEnd type="none" len="sm" w="sm"/>
          </a:ln>
        </p:spPr>
      </p:sp>
      <p:sp>
        <p:nvSpPr>
          <p:cNvPr name="AutoShape 9" id="9"/>
          <p:cNvSpPr/>
          <p:nvPr/>
        </p:nvSpPr>
        <p:spPr>
          <a:xfrm>
            <a:off x="10010775" y="4388336"/>
            <a:ext cx="6839327" cy="0"/>
          </a:xfrm>
          <a:prstGeom prst="line">
            <a:avLst/>
          </a:prstGeom>
          <a:ln cap="flat" w="19050">
            <a:solidFill>
              <a:srgbClr val="D0D7DD"/>
            </a:solidFill>
            <a:prstDash val="solid"/>
            <a:headEnd type="none" len="sm" w="sm"/>
            <a:tailEnd type="none" len="sm" w="sm"/>
          </a:ln>
        </p:spPr>
      </p:sp>
      <p:sp>
        <p:nvSpPr>
          <p:cNvPr name="TextBox 10" id="10"/>
          <p:cNvSpPr txBox="true"/>
          <p:nvPr/>
        </p:nvSpPr>
        <p:spPr>
          <a:xfrm rot="0">
            <a:off x="1648404" y="1732127"/>
            <a:ext cx="6905483" cy="2211705"/>
          </a:xfrm>
          <a:prstGeom prst="rect">
            <a:avLst/>
          </a:prstGeom>
        </p:spPr>
        <p:txBody>
          <a:bodyPr anchor="t" rtlCol="false" tIns="0" lIns="0" bIns="0" rIns="0">
            <a:spAutoFit/>
          </a:bodyPr>
          <a:lstStyle/>
          <a:p>
            <a:pPr algn="l">
              <a:lnSpc>
                <a:spcPts val="8460"/>
              </a:lnSpc>
            </a:pPr>
            <a:r>
              <a:rPr lang="en-US" sz="9000" spc="-422" b="true">
                <a:solidFill>
                  <a:srgbClr val="FFFFFF"/>
                </a:solidFill>
                <a:latin typeface="Open Sauce Heavy"/>
                <a:ea typeface="Open Sauce Heavy"/>
                <a:cs typeface="Open Sauce Heavy"/>
                <a:sym typeface="Open Sauce Heavy"/>
              </a:rPr>
              <a:t>Direct Competitors</a:t>
            </a:r>
          </a:p>
        </p:txBody>
      </p:sp>
      <p:sp>
        <p:nvSpPr>
          <p:cNvPr name="TextBox 11" id="11"/>
          <p:cNvSpPr txBox="true"/>
          <p:nvPr/>
        </p:nvSpPr>
        <p:spPr>
          <a:xfrm rot="0">
            <a:off x="10010775" y="1912526"/>
            <a:ext cx="6839327" cy="2211705"/>
          </a:xfrm>
          <a:prstGeom prst="rect">
            <a:avLst/>
          </a:prstGeom>
        </p:spPr>
        <p:txBody>
          <a:bodyPr anchor="t" rtlCol="false" tIns="0" lIns="0" bIns="0" rIns="0">
            <a:spAutoFit/>
          </a:bodyPr>
          <a:lstStyle/>
          <a:p>
            <a:pPr algn="l" marL="0" indent="0" lvl="0">
              <a:lnSpc>
                <a:spcPts val="8460"/>
              </a:lnSpc>
              <a:spcBef>
                <a:spcPct val="0"/>
              </a:spcBef>
            </a:pPr>
            <a:r>
              <a:rPr lang="en-US" b="true" sz="9000" spc="-422" strike="noStrike" u="none">
                <a:solidFill>
                  <a:srgbClr val="FFFFFF"/>
                </a:solidFill>
                <a:latin typeface="Open Sauce Heavy"/>
                <a:ea typeface="Open Sauce Heavy"/>
                <a:cs typeface="Open Sauce Heavy"/>
                <a:sym typeface="Open Sauce Heavy"/>
              </a:rPr>
              <a:t>Indirect Competitors</a:t>
            </a:r>
          </a:p>
        </p:txBody>
      </p:sp>
      <p:sp>
        <p:nvSpPr>
          <p:cNvPr name="TextBox 12" id="12"/>
          <p:cNvSpPr txBox="true"/>
          <p:nvPr/>
        </p:nvSpPr>
        <p:spPr>
          <a:xfrm rot="0">
            <a:off x="1648404" y="4859186"/>
            <a:ext cx="6905483" cy="3758565"/>
          </a:xfrm>
          <a:prstGeom prst="rect">
            <a:avLst/>
          </a:prstGeom>
        </p:spPr>
        <p:txBody>
          <a:bodyPr anchor="t" rtlCol="false" tIns="0" lIns="0" bIns="0" rIns="0">
            <a:spAutoFit/>
          </a:bodyPr>
          <a:lstStyle/>
          <a:p>
            <a:pPr algn="l" marL="518157" indent="-259078" lvl="1">
              <a:lnSpc>
                <a:spcPts val="3359"/>
              </a:lnSpc>
              <a:buFont typeface="Arial"/>
              <a:buChar char="•"/>
            </a:pPr>
            <a:r>
              <a:rPr lang="en-US" sz="2399" spc="-112">
                <a:solidFill>
                  <a:srgbClr val="FFFFFF"/>
                </a:solidFill>
                <a:latin typeface="Open Sauce"/>
                <a:ea typeface="Open Sauce"/>
                <a:cs typeface="Open Sauce"/>
                <a:sym typeface="Open Sauce"/>
              </a:rPr>
              <a:t>Nike</a:t>
            </a:r>
          </a:p>
          <a:p>
            <a:pPr algn="l" marL="1036314" indent="-345438" lvl="2">
              <a:lnSpc>
                <a:spcPts val="3359"/>
              </a:lnSpc>
              <a:buFont typeface="Arial"/>
              <a:buChar char="⚬"/>
            </a:pPr>
            <a:r>
              <a:rPr lang="en-US" sz="2399" spc="-112">
                <a:solidFill>
                  <a:srgbClr val="FFFFFF"/>
                </a:solidFill>
                <a:latin typeface="Open Sauce"/>
                <a:ea typeface="Open Sauce"/>
                <a:cs typeface="Open Sauce"/>
                <a:sym typeface="Open Sauce"/>
              </a:rPr>
              <a:t>Globally recognized, a</a:t>
            </a:r>
            <a:r>
              <a:rPr lang="en-US" sz="2399" spc="-112">
                <a:solidFill>
                  <a:srgbClr val="FFFFFF"/>
                </a:solidFill>
                <a:latin typeface="Open Sauce"/>
                <a:ea typeface="Open Sauce"/>
                <a:cs typeface="Open Sauce"/>
                <a:sym typeface="Open Sauce"/>
              </a:rPr>
              <a:t>ppeal across both genders, dominant in lifestyle and performance</a:t>
            </a:r>
          </a:p>
          <a:p>
            <a:pPr algn="l" marL="518157" indent="-259078" lvl="1">
              <a:lnSpc>
                <a:spcPts val="3359"/>
              </a:lnSpc>
              <a:buFont typeface="Arial"/>
              <a:buChar char="•"/>
            </a:pPr>
            <a:r>
              <a:rPr lang="en-US" sz="2399" spc="-112">
                <a:solidFill>
                  <a:srgbClr val="FFFFFF"/>
                </a:solidFill>
                <a:latin typeface="Open Sauce"/>
                <a:ea typeface="Open Sauce"/>
                <a:cs typeface="Open Sauce"/>
                <a:sym typeface="Open Sauce"/>
              </a:rPr>
              <a:t>Adidas</a:t>
            </a:r>
          </a:p>
          <a:p>
            <a:pPr algn="l" marL="1036314" indent="-345438" lvl="2">
              <a:lnSpc>
                <a:spcPts val="3359"/>
              </a:lnSpc>
              <a:buFont typeface="Arial"/>
              <a:buChar char="⚬"/>
            </a:pPr>
            <a:r>
              <a:rPr lang="en-US" sz="2399" spc="-112">
                <a:solidFill>
                  <a:srgbClr val="FFFFFF"/>
                </a:solidFill>
                <a:latin typeface="Open Sauce"/>
                <a:ea typeface="Open Sauce"/>
                <a:cs typeface="Open Sauce"/>
                <a:sym typeface="Open Sauce"/>
              </a:rPr>
              <a:t>Strong brand value, globally recognized</a:t>
            </a:r>
          </a:p>
          <a:p>
            <a:pPr algn="l" marL="518157" indent="-259078" lvl="1">
              <a:lnSpc>
                <a:spcPts val="3359"/>
              </a:lnSpc>
              <a:buFont typeface="Arial"/>
              <a:buChar char="•"/>
            </a:pPr>
            <a:r>
              <a:rPr lang="en-US" sz="2399" spc="-112">
                <a:solidFill>
                  <a:srgbClr val="FFFFFF"/>
                </a:solidFill>
                <a:latin typeface="Open Sauce"/>
                <a:ea typeface="Open Sauce"/>
                <a:cs typeface="Open Sauce"/>
                <a:sym typeface="Open Sauce"/>
              </a:rPr>
              <a:t>Lululemon</a:t>
            </a:r>
          </a:p>
          <a:p>
            <a:pPr algn="l" marL="1036314" indent="-345438" lvl="2">
              <a:lnSpc>
                <a:spcPts val="3359"/>
              </a:lnSpc>
              <a:buFont typeface="Arial"/>
              <a:buChar char="⚬"/>
            </a:pPr>
            <a:r>
              <a:rPr lang="en-US" sz="2399" spc="-112">
                <a:solidFill>
                  <a:srgbClr val="FFFFFF"/>
                </a:solidFill>
                <a:latin typeface="Open Sauce"/>
                <a:ea typeface="Open Sauce"/>
                <a:cs typeface="Open Sauce"/>
                <a:sym typeface="Open Sauce"/>
              </a:rPr>
              <a:t>Leads in women’s athletic wear, lifestyle oriented</a:t>
            </a:r>
          </a:p>
        </p:txBody>
      </p:sp>
      <p:sp>
        <p:nvSpPr>
          <p:cNvPr name="TextBox 13" id="13"/>
          <p:cNvSpPr txBox="true"/>
          <p:nvPr/>
        </p:nvSpPr>
        <p:spPr>
          <a:xfrm rot="0">
            <a:off x="9753600" y="5697386"/>
            <a:ext cx="6485946" cy="2082165"/>
          </a:xfrm>
          <a:prstGeom prst="rect">
            <a:avLst/>
          </a:prstGeom>
        </p:spPr>
        <p:txBody>
          <a:bodyPr anchor="t" rtlCol="false" tIns="0" lIns="0" bIns="0" rIns="0">
            <a:spAutoFit/>
          </a:bodyPr>
          <a:lstStyle/>
          <a:p>
            <a:pPr algn="l" marL="518157" indent="-259078" lvl="1">
              <a:lnSpc>
                <a:spcPts val="3359"/>
              </a:lnSpc>
              <a:buFont typeface="Arial"/>
              <a:buChar char="•"/>
            </a:pPr>
            <a:r>
              <a:rPr lang="en-US" sz="2399" spc="-112">
                <a:solidFill>
                  <a:srgbClr val="FFFFFF"/>
                </a:solidFill>
                <a:latin typeface="Open Sauce"/>
                <a:ea typeface="Open Sauce"/>
                <a:cs typeface="Open Sauce"/>
                <a:sym typeface="Open Sauce"/>
              </a:rPr>
              <a:t>Converse, Fruit of the Loom, Sketchers</a:t>
            </a:r>
          </a:p>
          <a:p>
            <a:pPr algn="l" marL="1036314" indent="-345438" lvl="2">
              <a:lnSpc>
                <a:spcPts val="3359"/>
              </a:lnSpc>
              <a:buFont typeface="Arial"/>
              <a:buChar char="⚬"/>
            </a:pPr>
            <a:r>
              <a:rPr lang="en-US" sz="2399" spc="-112">
                <a:solidFill>
                  <a:srgbClr val="FFFFFF"/>
                </a:solidFill>
                <a:latin typeface="Open Sauce"/>
                <a:ea typeface="Open Sauce"/>
                <a:cs typeface="Open Sauce"/>
                <a:sym typeface="Open Sauce"/>
              </a:rPr>
              <a:t>Compete for casual athletic and everyday apparel spending without directly targeting the performance segment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0D7DD"/>
        </a:solidFill>
      </p:bgPr>
    </p:bg>
    <p:spTree>
      <p:nvGrpSpPr>
        <p:cNvPr id="1" name=""/>
        <p:cNvGrpSpPr/>
        <p:nvPr/>
      </p:nvGrpSpPr>
      <p:grpSpPr>
        <a:xfrm>
          <a:off x="0" y="0"/>
          <a:ext cx="0" cy="0"/>
          <a:chOff x="0" y="0"/>
          <a:chExt cx="0" cy="0"/>
        </a:xfrm>
      </p:grpSpPr>
      <p:sp>
        <p:nvSpPr>
          <p:cNvPr name="Freeform 2" id="2"/>
          <p:cNvSpPr/>
          <p:nvPr/>
        </p:nvSpPr>
        <p:spPr>
          <a:xfrm flipH="false" flipV="false" rot="0">
            <a:off x="-1444323" y="4944233"/>
            <a:ext cx="12249089" cy="7928501"/>
          </a:xfrm>
          <a:custGeom>
            <a:avLst/>
            <a:gdLst/>
            <a:ahLst/>
            <a:cxnLst/>
            <a:rect r="r" b="b" t="t" l="l"/>
            <a:pathLst>
              <a:path h="7928501" w="12249089">
                <a:moveTo>
                  <a:pt x="0" y="0"/>
                </a:moveTo>
                <a:lnTo>
                  <a:pt x="12249089" y="0"/>
                </a:lnTo>
                <a:lnTo>
                  <a:pt x="12249089" y="7928502"/>
                </a:lnTo>
                <a:lnTo>
                  <a:pt x="0" y="7928502"/>
                </a:lnTo>
                <a:lnTo>
                  <a:pt x="0" y="0"/>
                </a:lnTo>
                <a:close/>
              </a:path>
            </a:pathLst>
          </a:custGeom>
          <a:blipFill>
            <a:blip r:embed="rId2">
              <a:alphaModFix amt="40000"/>
            </a:blip>
            <a:stretch>
              <a:fillRect l="0" t="0" r="0" b="0"/>
            </a:stretch>
          </a:blipFill>
        </p:spPr>
      </p:sp>
      <p:grpSp>
        <p:nvGrpSpPr>
          <p:cNvPr name="Group 3" id="3"/>
          <p:cNvGrpSpPr/>
          <p:nvPr/>
        </p:nvGrpSpPr>
        <p:grpSpPr>
          <a:xfrm rot="0">
            <a:off x="10029508" y="-206665"/>
            <a:ext cx="8462161" cy="10660428"/>
            <a:chOff x="0" y="0"/>
            <a:chExt cx="1311010" cy="1651579"/>
          </a:xfrm>
        </p:grpSpPr>
        <p:sp>
          <p:nvSpPr>
            <p:cNvPr name="Freeform 4" id="4"/>
            <p:cNvSpPr/>
            <p:nvPr/>
          </p:nvSpPr>
          <p:spPr>
            <a:xfrm flipH="false" flipV="false" rot="0">
              <a:off x="0" y="0"/>
              <a:ext cx="1311010" cy="1651579"/>
            </a:xfrm>
            <a:custGeom>
              <a:avLst/>
              <a:gdLst/>
              <a:ahLst/>
              <a:cxnLst/>
              <a:rect r="r" b="b" t="t" l="l"/>
              <a:pathLst>
                <a:path h="1651579" w="1311010">
                  <a:moveTo>
                    <a:pt x="0" y="0"/>
                  </a:moveTo>
                  <a:lnTo>
                    <a:pt x="1311010" y="0"/>
                  </a:lnTo>
                  <a:lnTo>
                    <a:pt x="1311010" y="1651579"/>
                  </a:lnTo>
                  <a:lnTo>
                    <a:pt x="0" y="1651579"/>
                  </a:lnTo>
                  <a:close/>
                </a:path>
              </a:pathLst>
            </a:custGeom>
            <a:blipFill>
              <a:blip r:embed="rId3"/>
              <a:stretch>
                <a:fillRect l="-12988" t="0" r="-12988" b="0"/>
              </a:stretch>
            </a:blipFill>
            <a:ln w="19050" cap="sq">
              <a:solidFill>
                <a:srgbClr val="424242"/>
              </a:solidFill>
              <a:prstDash val="solid"/>
              <a:miter/>
            </a:ln>
          </p:spPr>
        </p:sp>
      </p:grpSp>
      <p:grpSp>
        <p:nvGrpSpPr>
          <p:cNvPr name="Group 5" id="5"/>
          <p:cNvGrpSpPr/>
          <p:nvPr/>
        </p:nvGrpSpPr>
        <p:grpSpPr>
          <a:xfrm rot="0">
            <a:off x="570499" y="5533774"/>
            <a:ext cx="16489920" cy="4066328"/>
            <a:chOff x="0" y="0"/>
            <a:chExt cx="4343024" cy="1070967"/>
          </a:xfrm>
        </p:grpSpPr>
        <p:sp>
          <p:nvSpPr>
            <p:cNvPr name="Freeform 6" id="6"/>
            <p:cNvSpPr/>
            <p:nvPr/>
          </p:nvSpPr>
          <p:spPr>
            <a:xfrm flipH="false" flipV="false" rot="0">
              <a:off x="0" y="0"/>
              <a:ext cx="4343024" cy="1070967"/>
            </a:xfrm>
            <a:custGeom>
              <a:avLst/>
              <a:gdLst/>
              <a:ahLst/>
              <a:cxnLst/>
              <a:rect r="r" b="b" t="t" l="l"/>
              <a:pathLst>
                <a:path h="1070967" w="4343024">
                  <a:moveTo>
                    <a:pt x="30987" y="0"/>
                  </a:moveTo>
                  <a:lnTo>
                    <a:pt x="4312038" y="0"/>
                  </a:lnTo>
                  <a:cubicBezTo>
                    <a:pt x="4320256" y="0"/>
                    <a:pt x="4328137" y="3265"/>
                    <a:pt x="4333949" y="9076"/>
                  </a:cubicBezTo>
                  <a:cubicBezTo>
                    <a:pt x="4339760" y="14887"/>
                    <a:pt x="4343024" y="22768"/>
                    <a:pt x="4343024" y="30987"/>
                  </a:cubicBezTo>
                  <a:lnTo>
                    <a:pt x="4343024" y="1039980"/>
                  </a:lnTo>
                  <a:cubicBezTo>
                    <a:pt x="4343024" y="1048199"/>
                    <a:pt x="4339760" y="1056080"/>
                    <a:pt x="4333949" y="1061891"/>
                  </a:cubicBezTo>
                  <a:cubicBezTo>
                    <a:pt x="4328137" y="1067702"/>
                    <a:pt x="4320256" y="1070967"/>
                    <a:pt x="4312038" y="1070967"/>
                  </a:cubicBezTo>
                  <a:lnTo>
                    <a:pt x="30987" y="1070967"/>
                  </a:lnTo>
                  <a:cubicBezTo>
                    <a:pt x="22768" y="1070967"/>
                    <a:pt x="14887" y="1067702"/>
                    <a:pt x="9076" y="1061891"/>
                  </a:cubicBezTo>
                  <a:cubicBezTo>
                    <a:pt x="3265" y="1056080"/>
                    <a:pt x="0" y="1048199"/>
                    <a:pt x="0" y="1039980"/>
                  </a:cubicBezTo>
                  <a:lnTo>
                    <a:pt x="0" y="30987"/>
                  </a:lnTo>
                  <a:cubicBezTo>
                    <a:pt x="0" y="22768"/>
                    <a:pt x="3265" y="14887"/>
                    <a:pt x="9076" y="9076"/>
                  </a:cubicBezTo>
                  <a:cubicBezTo>
                    <a:pt x="14887" y="3265"/>
                    <a:pt x="22768" y="0"/>
                    <a:pt x="30987" y="0"/>
                  </a:cubicBezTo>
                  <a:close/>
                </a:path>
              </a:pathLst>
            </a:custGeom>
            <a:solidFill>
              <a:srgbClr val="D0D7DD"/>
            </a:solidFill>
            <a:ln w="19050" cap="rnd">
              <a:solidFill>
                <a:srgbClr val="424242"/>
              </a:solidFill>
              <a:prstDash val="solid"/>
              <a:round/>
            </a:ln>
          </p:spPr>
        </p:sp>
        <p:sp>
          <p:nvSpPr>
            <p:cNvPr name="TextBox 7" id="7"/>
            <p:cNvSpPr txBox="true"/>
            <p:nvPr/>
          </p:nvSpPr>
          <p:spPr>
            <a:xfrm>
              <a:off x="0" y="-28575"/>
              <a:ext cx="4343024" cy="1099542"/>
            </a:xfrm>
            <a:prstGeom prst="rect">
              <a:avLst/>
            </a:prstGeom>
          </p:spPr>
          <p:txBody>
            <a:bodyPr anchor="ctr" rtlCol="false" tIns="50800" lIns="50800" bIns="50800" rIns="50800"/>
            <a:lstStyle/>
            <a:p>
              <a:pPr algn="ctr">
                <a:lnSpc>
                  <a:spcPts val="2015"/>
                </a:lnSpc>
              </a:pPr>
            </a:p>
          </p:txBody>
        </p:sp>
      </p:grpSp>
      <p:sp>
        <p:nvSpPr>
          <p:cNvPr name="AutoShape 8" id="8"/>
          <p:cNvSpPr/>
          <p:nvPr/>
        </p:nvSpPr>
        <p:spPr>
          <a:xfrm>
            <a:off x="6266228" y="5794330"/>
            <a:ext cx="0" cy="3293360"/>
          </a:xfrm>
          <a:prstGeom prst="line">
            <a:avLst/>
          </a:prstGeom>
          <a:ln cap="flat" w="19050">
            <a:solidFill>
              <a:srgbClr val="424242"/>
            </a:solidFill>
            <a:prstDash val="solid"/>
            <a:headEnd type="none" len="sm" w="sm"/>
            <a:tailEnd type="none" len="sm" w="sm"/>
          </a:ln>
        </p:spPr>
      </p:sp>
      <p:sp>
        <p:nvSpPr>
          <p:cNvPr name="AutoShape 9" id="9"/>
          <p:cNvSpPr/>
          <p:nvPr/>
        </p:nvSpPr>
        <p:spPr>
          <a:xfrm>
            <a:off x="11825288" y="5794330"/>
            <a:ext cx="0" cy="3293360"/>
          </a:xfrm>
          <a:prstGeom prst="line">
            <a:avLst/>
          </a:prstGeom>
          <a:ln cap="flat" w="19050">
            <a:solidFill>
              <a:srgbClr val="424242"/>
            </a:solidFill>
            <a:prstDash val="solid"/>
            <a:headEnd type="none" len="sm" w="sm"/>
            <a:tailEnd type="none" len="sm" w="sm"/>
          </a:ln>
        </p:spPr>
      </p:sp>
      <p:sp>
        <p:nvSpPr>
          <p:cNvPr name="TextBox 10" id="10"/>
          <p:cNvSpPr txBox="true"/>
          <p:nvPr/>
        </p:nvSpPr>
        <p:spPr>
          <a:xfrm rot="0">
            <a:off x="445703" y="831309"/>
            <a:ext cx="8698297" cy="2828091"/>
          </a:xfrm>
          <a:prstGeom prst="rect">
            <a:avLst/>
          </a:prstGeom>
        </p:spPr>
        <p:txBody>
          <a:bodyPr anchor="t" rtlCol="false" tIns="0" lIns="0" bIns="0" rIns="0">
            <a:spAutoFit/>
          </a:bodyPr>
          <a:lstStyle/>
          <a:p>
            <a:pPr algn="l">
              <a:lnSpc>
                <a:spcPts val="10800"/>
              </a:lnSpc>
            </a:pPr>
            <a:r>
              <a:rPr lang="en-US" sz="11489" spc="-540" b="true">
                <a:solidFill>
                  <a:srgbClr val="424242"/>
                </a:solidFill>
                <a:latin typeface="Open Sauce Heavy"/>
                <a:ea typeface="Open Sauce Heavy"/>
                <a:cs typeface="Open Sauce Heavy"/>
                <a:sym typeface="Open Sauce Heavy"/>
              </a:rPr>
              <a:t>Strategy</a:t>
            </a:r>
          </a:p>
          <a:p>
            <a:pPr algn="l">
              <a:lnSpc>
                <a:spcPts val="10800"/>
              </a:lnSpc>
            </a:pPr>
            <a:r>
              <a:rPr lang="en-US" sz="11489" spc="-540" b="true">
                <a:solidFill>
                  <a:srgbClr val="424242"/>
                </a:solidFill>
                <a:latin typeface="Open Sauce Heavy"/>
                <a:ea typeface="Open Sauce Heavy"/>
                <a:cs typeface="Open Sauce Heavy"/>
                <a:sym typeface="Open Sauce Heavy"/>
              </a:rPr>
              <a:t>Analysis</a:t>
            </a:r>
          </a:p>
        </p:txBody>
      </p:sp>
      <p:sp>
        <p:nvSpPr>
          <p:cNvPr name="TextBox 11" id="11"/>
          <p:cNvSpPr txBox="true"/>
          <p:nvPr/>
        </p:nvSpPr>
        <p:spPr>
          <a:xfrm rot="0">
            <a:off x="1364952" y="5889580"/>
            <a:ext cx="3640637"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Perception</a:t>
            </a:r>
          </a:p>
        </p:txBody>
      </p:sp>
      <p:sp>
        <p:nvSpPr>
          <p:cNvPr name="TextBox 12" id="12"/>
          <p:cNvSpPr txBox="true"/>
          <p:nvPr/>
        </p:nvSpPr>
        <p:spPr>
          <a:xfrm rot="0">
            <a:off x="6702139" y="5889580"/>
            <a:ext cx="4637373"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Memory and Learning</a:t>
            </a:r>
          </a:p>
        </p:txBody>
      </p:sp>
      <p:sp>
        <p:nvSpPr>
          <p:cNvPr name="TextBox 13" id="13"/>
          <p:cNvSpPr txBox="true"/>
          <p:nvPr/>
        </p:nvSpPr>
        <p:spPr>
          <a:xfrm rot="0">
            <a:off x="1364952" y="6553717"/>
            <a:ext cx="4158326" cy="2821305"/>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UA’s visuals include dark gyms, slow motion, dramatic music, and more features that show how serious the brand is. For someone who lives and breathes athletics, it reads great. But for everyone else, it reads as "This isn’t for you." Focus group participants said, "It's only for people who are serious about the gym. It drives you away from buying UA.”</a:t>
            </a:r>
          </a:p>
        </p:txBody>
      </p:sp>
      <p:sp>
        <p:nvSpPr>
          <p:cNvPr name="TextBox 14" id="14"/>
          <p:cNvSpPr txBox="true"/>
          <p:nvPr/>
        </p:nvSpPr>
        <p:spPr>
          <a:xfrm rot="0">
            <a:off x="6825313" y="6609886"/>
            <a:ext cx="4158326" cy="2821305"/>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UA has done the conditioning work. Participants across both focus groups could recall Steph Curry and Dwayne Johnson without any prompting. The problem is what it’s been conditioned to mean. Grit, intensity, and not much else. Participants have been using MapMyRun and MyFitnessPal apps for years but didn’t know UA was behind it. </a:t>
            </a:r>
          </a:p>
        </p:txBody>
      </p:sp>
      <p:sp>
        <p:nvSpPr>
          <p:cNvPr name="TextBox 15" id="15"/>
          <p:cNvSpPr txBox="true"/>
          <p:nvPr/>
        </p:nvSpPr>
        <p:spPr>
          <a:xfrm rot="0">
            <a:off x="12308252" y="5889580"/>
            <a:ext cx="3640637"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Motivation</a:t>
            </a:r>
          </a:p>
        </p:txBody>
      </p:sp>
      <p:sp>
        <p:nvSpPr>
          <p:cNvPr name="TextBox 16" id="16"/>
          <p:cNvSpPr txBox="true"/>
          <p:nvPr/>
        </p:nvSpPr>
        <p:spPr>
          <a:xfrm rot="0">
            <a:off x="12308252" y="6545793"/>
            <a:ext cx="4158326" cy="2821305"/>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UA is selling the feeling of becoming someone better, and that’s a powerful idea. The issue is that the way they sell it makes people turn away. You see a UA ad, and the message isn’t “you could be this"; it’s "You're probably not this.” People want to improve, but avoidance kicks in because the brand feels like it lknows who its for.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0D7DD"/>
        </a:solidFill>
      </p:bgPr>
    </p:bg>
    <p:spTree>
      <p:nvGrpSpPr>
        <p:cNvPr id="1" name=""/>
        <p:cNvGrpSpPr/>
        <p:nvPr/>
      </p:nvGrpSpPr>
      <p:grpSpPr>
        <a:xfrm>
          <a:off x="0" y="0"/>
          <a:ext cx="0" cy="0"/>
          <a:chOff x="0" y="0"/>
          <a:chExt cx="0" cy="0"/>
        </a:xfrm>
      </p:grpSpPr>
      <p:sp>
        <p:nvSpPr>
          <p:cNvPr name="Freeform 2" id="2"/>
          <p:cNvSpPr/>
          <p:nvPr/>
        </p:nvSpPr>
        <p:spPr>
          <a:xfrm flipH="false" flipV="false" rot="0">
            <a:off x="-1481935" y="4850202"/>
            <a:ext cx="12249089" cy="7928501"/>
          </a:xfrm>
          <a:custGeom>
            <a:avLst/>
            <a:gdLst/>
            <a:ahLst/>
            <a:cxnLst/>
            <a:rect r="r" b="b" t="t" l="l"/>
            <a:pathLst>
              <a:path h="7928501" w="12249089">
                <a:moveTo>
                  <a:pt x="0" y="0"/>
                </a:moveTo>
                <a:lnTo>
                  <a:pt x="12249089" y="0"/>
                </a:lnTo>
                <a:lnTo>
                  <a:pt x="12249089" y="7928501"/>
                </a:lnTo>
                <a:lnTo>
                  <a:pt x="0" y="7928501"/>
                </a:lnTo>
                <a:lnTo>
                  <a:pt x="0" y="0"/>
                </a:lnTo>
                <a:close/>
              </a:path>
            </a:pathLst>
          </a:custGeom>
          <a:blipFill>
            <a:blip r:embed="rId2">
              <a:alphaModFix amt="40000"/>
            </a:blip>
            <a:stretch>
              <a:fillRect l="0" t="0" r="0" b="0"/>
            </a:stretch>
          </a:blipFill>
        </p:spPr>
      </p:sp>
      <p:grpSp>
        <p:nvGrpSpPr>
          <p:cNvPr name="Group 3" id="3"/>
          <p:cNvGrpSpPr/>
          <p:nvPr/>
        </p:nvGrpSpPr>
        <p:grpSpPr>
          <a:xfrm rot="0">
            <a:off x="10029508" y="-206665"/>
            <a:ext cx="8462161" cy="10660428"/>
            <a:chOff x="0" y="0"/>
            <a:chExt cx="1311010" cy="1651579"/>
          </a:xfrm>
        </p:grpSpPr>
        <p:sp>
          <p:nvSpPr>
            <p:cNvPr name="Freeform 4" id="4"/>
            <p:cNvSpPr/>
            <p:nvPr/>
          </p:nvSpPr>
          <p:spPr>
            <a:xfrm flipH="false" flipV="false" rot="0">
              <a:off x="0" y="0"/>
              <a:ext cx="1311010" cy="1651579"/>
            </a:xfrm>
            <a:custGeom>
              <a:avLst/>
              <a:gdLst/>
              <a:ahLst/>
              <a:cxnLst/>
              <a:rect r="r" b="b" t="t" l="l"/>
              <a:pathLst>
                <a:path h="1651579" w="1311010">
                  <a:moveTo>
                    <a:pt x="0" y="0"/>
                  </a:moveTo>
                  <a:lnTo>
                    <a:pt x="1311010" y="0"/>
                  </a:lnTo>
                  <a:lnTo>
                    <a:pt x="1311010" y="1651579"/>
                  </a:lnTo>
                  <a:lnTo>
                    <a:pt x="0" y="1651579"/>
                  </a:lnTo>
                  <a:close/>
                </a:path>
              </a:pathLst>
            </a:custGeom>
            <a:blipFill>
              <a:blip r:embed="rId3"/>
              <a:stretch>
                <a:fillRect l="-12988" t="0" r="-12988" b="0"/>
              </a:stretch>
            </a:blipFill>
            <a:ln w="19050" cap="sq">
              <a:solidFill>
                <a:srgbClr val="424242"/>
              </a:solidFill>
              <a:prstDash val="solid"/>
              <a:miter/>
            </a:ln>
          </p:spPr>
        </p:sp>
      </p:grpSp>
      <p:grpSp>
        <p:nvGrpSpPr>
          <p:cNvPr name="Group 5" id="5"/>
          <p:cNvGrpSpPr/>
          <p:nvPr/>
        </p:nvGrpSpPr>
        <p:grpSpPr>
          <a:xfrm rot="0">
            <a:off x="909014" y="5439742"/>
            <a:ext cx="16489920" cy="4066328"/>
            <a:chOff x="0" y="0"/>
            <a:chExt cx="4343024" cy="1070967"/>
          </a:xfrm>
        </p:grpSpPr>
        <p:sp>
          <p:nvSpPr>
            <p:cNvPr name="Freeform 6" id="6"/>
            <p:cNvSpPr/>
            <p:nvPr/>
          </p:nvSpPr>
          <p:spPr>
            <a:xfrm flipH="false" flipV="false" rot="0">
              <a:off x="0" y="0"/>
              <a:ext cx="4343024" cy="1070967"/>
            </a:xfrm>
            <a:custGeom>
              <a:avLst/>
              <a:gdLst/>
              <a:ahLst/>
              <a:cxnLst/>
              <a:rect r="r" b="b" t="t" l="l"/>
              <a:pathLst>
                <a:path h="1070967" w="4343024">
                  <a:moveTo>
                    <a:pt x="30987" y="0"/>
                  </a:moveTo>
                  <a:lnTo>
                    <a:pt x="4312038" y="0"/>
                  </a:lnTo>
                  <a:cubicBezTo>
                    <a:pt x="4320256" y="0"/>
                    <a:pt x="4328137" y="3265"/>
                    <a:pt x="4333949" y="9076"/>
                  </a:cubicBezTo>
                  <a:cubicBezTo>
                    <a:pt x="4339760" y="14887"/>
                    <a:pt x="4343024" y="22768"/>
                    <a:pt x="4343024" y="30987"/>
                  </a:cubicBezTo>
                  <a:lnTo>
                    <a:pt x="4343024" y="1039980"/>
                  </a:lnTo>
                  <a:cubicBezTo>
                    <a:pt x="4343024" y="1048199"/>
                    <a:pt x="4339760" y="1056080"/>
                    <a:pt x="4333949" y="1061891"/>
                  </a:cubicBezTo>
                  <a:cubicBezTo>
                    <a:pt x="4328137" y="1067702"/>
                    <a:pt x="4320256" y="1070967"/>
                    <a:pt x="4312038" y="1070967"/>
                  </a:cubicBezTo>
                  <a:lnTo>
                    <a:pt x="30987" y="1070967"/>
                  </a:lnTo>
                  <a:cubicBezTo>
                    <a:pt x="22768" y="1070967"/>
                    <a:pt x="14887" y="1067702"/>
                    <a:pt x="9076" y="1061891"/>
                  </a:cubicBezTo>
                  <a:cubicBezTo>
                    <a:pt x="3265" y="1056080"/>
                    <a:pt x="0" y="1048199"/>
                    <a:pt x="0" y="1039980"/>
                  </a:cubicBezTo>
                  <a:lnTo>
                    <a:pt x="0" y="30987"/>
                  </a:lnTo>
                  <a:cubicBezTo>
                    <a:pt x="0" y="22768"/>
                    <a:pt x="3265" y="14887"/>
                    <a:pt x="9076" y="9076"/>
                  </a:cubicBezTo>
                  <a:cubicBezTo>
                    <a:pt x="14887" y="3265"/>
                    <a:pt x="22768" y="0"/>
                    <a:pt x="30987" y="0"/>
                  </a:cubicBezTo>
                  <a:close/>
                </a:path>
              </a:pathLst>
            </a:custGeom>
            <a:solidFill>
              <a:srgbClr val="D0D7DD"/>
            </a:solidFill>
            <a:ln w="19050" cap="rnd">
              <a:solidFill>
                <a:srgbClr val="424242"/>
              </a:solidFill>
              <a:prstDash val="solid"/>
              <a:round/>
            </a:ln>
          </p:spPr>
        </p:sp>
        <p:sp>
          <p:nvSpPr>
            <p:cNvPr name="TextBox 7" id="7"/>
            <p:cNvSpPr txBox="true"/>
            <p:nvPr/>
          </p:nvSpPr>
          <p:spPr>
            <a:xfrm>
              <a:off x="0" y="-28575"/>
              <a:ext cx="4343024" cy="1099542"/>
            </a:xfrm>
            <a:prstGeom prst="rect">
              <a:avLst/>
            </a:prstGeom>
          </p:spPr>
          <p:txBody>
            <a:bodyPr anchor="ctr" rtlCol="false" tIns="50800" lIns="50800" bIns="50800" rIns="50800"/>
            <a:lstStyle/>
            <a:p>
              <a:pPr algn="ctr">
                <a:lnSpc>
                  <a:spcPts val="2015"/>
                </a:lnSpc>
              </a:pPr>
            </a:p>
          </p:txBody>
        </p:sp>
      </p:grpSp>
      <p:sp>
        <p:nvSpPr>
          <p:cNvPr name="AutoShape 8" id="8"/>
          <p:cNvSpPr/>
          <p:nvPr/>
        </p:nvSpPr>
        <p:spPr>
          <a:xfrm>
            <a:off x="6266228" y="5794330"/>
            <a:ext cx="0" cy="3293360"/>
          </a:xfrm>
          <a:prstGeom prst="line">
            <a:avLst/>
          </a:prstGeom>
          <a:ln cap="flat" w="19050">
            <a:solidFill>
              <a:srgbClr val="424242"/>
            </a:solidFill>
            <a:prstDash val="solid"/>
            <a:headEnd type="none" len="sm" w="sm"/>
            <a:tailEnd type="none" len="sm" w="sm"/>
          </a:ln>
        </p:spPr>
      </p:sp>
      <p:sp>
        <p:nvSpPr>
          <p:cNvPr name="AutoShape 9" id="9"/>
          <p:cNvSpPr/>
          <p:nvPr/>
        </p:nvSpPr>
        <p:spPr>
          <a:xfrm>
            <a:off x="11825288" y="5794330"/>
            <a:ext cx="0" cy="3293360"/>
          </a:xfrm>
          <a:prstGeom prst="line">
            <a:avLst/>
          </a:prstGeom>
          <a:ln cap="flat" w="19050">
            <a:solidFill>
              <a:srgbClr val="424242"/>
            </a:solidFill>
            <a:prstDash val="solid"/>
            <a:headEnd type="none" len="sm" w="sm"/>
            <a:tailEnd type="none" len="sm" w="sm"/>
          </a:ln>
        </p:spPr>
      </p:sp>
      <p:sp>
        <p:nvSpPr>
          <p:cNvPr name="TextBox 10" id="10"/>
          <p:cNvSpPr txBox="true"/>
          <p:nvPr/>
        </p:nvSpPr>
        <p:spPr>
          <a:xfrm rot="0">
            <a:off x="445703" y="831352"/>
            <a:ext cx="8698297" cy="2828004"/>
          </a:xfrm>
          <a:prstGeom prst="rect">
            <a:avLst/>
          </a:prstGeom>
        </p:spPr>
        <p:txBody>
          <a:bodyPr anchor="t" rtlCol="false" tIns="0" lIns="0" bIns="0" rIns="0">
            <a:spAutoFit/>
          </a:bodyPr>
          <a:lstStyle/>
          <a:p>
            <a:pPr algn="l">
              <a:lnSpc>
                <a:spcPts val="10800"/>
              </a:lnSpc>
            </a:pPr>
            <a:r>
              <a:rPr lang="en-US" sz="11489" spc="-540" b="true">
                <a:solidFill>
                  <a:srgbClr val="424242"/>
                </a:solidFill>
                <a:latin typeface="Open Sauce Heavy"/>
                <a:ea typeface="Open Sauce Heavy"/>
                <a:cs typeface="Open Sauce Heavy"/>
                <a:sym typeface="Open Sauce Heavy"/>
              </a:rPr>
              <a:t>Strategy</a:t>
            </a:r>
          </a:p>
          <a:p>
            <a:pPr algn="l">
              <a:lnSpc>
                <a:spcPts val="10800"/>
              </a:lnSpc>
            </a:pPr>
            <a:r>
              <a:rPr lang="en-US" sz="11489" spc="-540" b="true">
                <a:solidFill>
                  <a:srgbClr val="424242"/>
                </a:solidFill>
                <a:latin typeface="Open Sauce Heavy"/>
                <a:ea typeface="Open Sauce Heavy"/>
                <a:cs typeface="Open Sauce Heavy"/>
                <a:sym typeface="Open Sauce Heavy"/>
              </a:rPr>
              <a:t> Analysis</a:t>
            </a:r>
          </a:p>
        </p:txBody>
      </p:sp>
      <p:sp>
        <p:nvSpPr>
          <p:cNvPr name="TextBox 11" id="11"/>
          <p:cNvSpPr txBox="true"/>
          <p:nvPr/>
        </p:nvSpPr>
        <p:spPr>
          <a:xfrm rot="0">
            <a:off x="1490921" y="5889580"/>
            <a:ext cx="3640637"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Attitude</a:t>
            </a:r>
          </a:p>
        </p:txBody>
      </p:sp>
      <p:sp>
        <p:nvSpPr>
          <p:cNvPr name="TextBox 12" id="12"/>
          <p:cNvSpPr txBox="true"/>
          <p:nvPr/>
        </p:nvSpPr>
        <p:spPr>
          <a:xfrm rot="0">
            <a:off x="6825313" y="5889580"/>
            <a:ext cx="4637373"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Self-concept</a:t>
            </a:r>
          </a:p>
        </p:txBody>
      </p:sp>
      <p:sp>
        <p:nvSpPr>
          <p:cNvPr name="TextBox 13" id="13"/>
          <p:cNvSpPr txBox="true"/>
          <p:nvPr/>
        </p:nvSpPr>
        <p:spPr>
          <a:xfrm rot="0">
            <a:off x="1490921" y="6587036"/>
            <a:ext cx="4158326" cy="2506980"/>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For serious athletes, UA works. They watch an ad, they believe the product works, and they buy it. For anyone that isn’t a serious athlete, the ads don’t build a positive feeling. UA sets expectations through the lens of top-performing athletes, and when the product doesn’t make you feel like that, it creates distance. </a:t>
            </a:r>
          </a:p>
        </p:txBody>
      </p:sp>
      <p:sp>
        <p:nvSpPr>
          <p:cNvPr name="TextBox 14" id="14"/>
          <p:cNvSpPr txBox="true"/>
          <p:nvPr/>
        </p:nvSpPr>
        <p:spPr>
          <a:xfrm rot="0">
            <a:off x="6825313" y="6545793"/>
            <a:ext cx="4158326" cy="2821305"/>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UA is speaking entirely to who you want to be, not who you are. UA has stretched the gap so far that it stops feeling like motivation and starts to feel like rejection, and it showed in our focus groups. The person they pictured wearing UA isn’t someone they want to be friends with. It was someone they didn’t want to be seen as. </a:t>
            </a:r>
          </a:p>
        </p:txBody>
      </p:sp>
      <p:sp>
        <p:nvSpPr>
          <p:cNvPr name="TextBox 15" id="15"/>
          <p:cNvSpPr txBox="true"/>
          <p:nvPr/>
        </p:nvSpPr>
        <p:spPr>
          <a:xfrm rot="0">
            <a:off x="12181425" y="5889580"/>
            <a:ext cx="3640637"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Subculture</a:t>
            </a:r>
          </a:p>
        </p:txBody>
      </p:sp>
      <p:sp>
        <p:nvSpPr>
          <p:cNvPr name="TextBox 16" id="16"/>
          <p:cNvSpPr txBox="true"/>
          <p:nvPr/>
        </p:nvSpPr>
        <p:spPr>
          <a:xfrm rot="0">
            <a:off x="12181425" y="6580710"/>
            <a:ext cx="4158326" cy="2506980"/>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UA belongs to a specific American sports subculture. Football locker rooms, competitive basketball, and intense training. Outside of that world, it barely exists. Nike and Lululemon figured out how to live inside of multiple subcultures at once without losing their identiy. UA needs to fill that gap.</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0D7DD"/>
        </a:solidFill>
      </p:bgPr>
    </p:bg>
    <p:spTree>
      <p:nvGrpSpPr>
        <p:cNvPr id="1" name=""/>
        <p:cNvGrpSpPr/>
        <p:nvPr/>
      </p:nvGrpSpPr>
      <p:grpSpPr>
        <a:xfrm>
          <a:off x="0" y="0"/>
          <a:ext cx="0" cy="0"/>
          <a:chOff x="0" y="0"/>
          <a:chExt cx="0" cy="0"/>
        </a:xfrm>
      </p:grpSpPr>
      <p:sp>
        <p:nvSpPr>
          <p:cNvPr name="Freeform 2" id="2"/>
          <p:cNvSpPr/>
          <p:nvPr/>
        </p:nvSpPr>
        <p:spPr>
          <a:xfrm flipH="true" flipV="false" rot="2700000">
            <a:off x="-2109444" y="5046072"/>
            <a:ext cx="9290530" cy="6858100"/>
          </a:xfrm>
          <a:custGeom>
            <a:avLst/>
            <a:gdLst/>
            <a:ahLst/>
            <a:cxnLst/>
            <a:rect r="r" b="b" t="t" l="l"/>
            <a:pathLst>
              <a:path h="6858100" w="9290530">
                <a:moveTo>
                  <a:pt x="9290530" y="0"/>
                </a:moveTo>
                <a:lnTo>
                  <a:pt x="0" y="0"/>
                </a:lnTo>
                <a:lnTo>
                  <a:pt x="0" y="6858101"/>
                </a:lnTo>
                <a:lnTo>
                  <a:pt x="9290530" y="6858101"/>
                </a:lnTo>
                <a:lnTo>
                  <a:pt x="9290530" y="0"/>
                </a:lnTo>
                <a:close/>
              </a:path>
            </a:pathLst>
          </a:custGeom>
          <a:blipFill>
            <a:blip r:embed="rId2">
              <a:alphaModFix amt="24000"/>
            </a:blip>
            <a:stretch>
              <a:fillRect l="0" t="0" r="0" b="0"/>
            </a:stretch>
          </a:blipFill>
        </p:spPr>
      </p:sp>
      <p:grpSp>
        <p:nvGrpSpPr>
          <p:cNvPr name="Group 3" id="3"/>
          <p:cNvGrpSpPr/>
          <p:nvPr/>
        </p:nvGrpSpPr>
        <p:grpSpPr>
          <a:xfrm rot="0">
            <a:off x="8592054" y="970292"/>
            <a:ext cx="8797534" cy="8385207"/>
            <a:chOff x="0" y="0"/>
            <a:chExt cx="2317046" cy="2208450"/>
          </a:xfrm>
        </p:grpSpPr>
        <p:sp>
          <p:nvSpPr>
            <p:cNvPr name="Freeform 4" id="4"/>
            <p:cNvSpPr/>
            <p:nvPr/>
          </p:nvSpPr>
          <p:spPr>
            <a:xfrm flipH="false" flipV="false" rot="0">
              <a:off x="0" y="0"/>
              <a:ext cx="2317046" cy="2208450"/>
            </a:xfrm>
            <a:custGeom>
              <a:avLst/>
              <a:gdLst/>
              <a:ahLst/>
              <a:cxnLst/>
              <a:rect r="r" b="b" t="t" l="l"/>
              <a:pathLst>
                <a:path h="2208450" w="2317046">
                  <a:moveTo>
                    <a:pt x="81841" y="0"/>
                  </a:moveTo>
                  <a:lnTo>
                    <a:pt x="2235205" y="0"/>
                  </a:lnTo>
                  <a:cubicBezTo>
                    <a:pt x="2280405" y="0"/>
                    <a:pt x="2317046" y="36641"/>
                    <a:pt x="2317046" y="81841"/>
                  </a:cubicBezTo>
                  <a:lnTo>
                    <a:pt x="2317046" y="2126609"/>
                  </a:lnTo>
                  <a:cubicBezTo>
                    <a:pt x="2317046" y="2171808"/>
                    <a:pt x="2280405" y="2208450"/>
                    <a:pt x="2235205" y="2208450"/>
                  </a:cubicBezTo>
                  <a:lnTo>
                    <a:pt x="81841" y="2208450"/>
                  </a:lnTo>
                  <a:cubicBezTo>
                    <a:pt x="36641" y="2208450"/>
                    <a:pt x="0" y="2171808"/>
                    <a:pt x="0" y="2126609"/>
                  </a:cubicBezTo>
                  <a:lnTo>
                    <a:pt x="0" y="81841"/>
                  </a:lnTo>
                  <a:cubicBezTo>
                    <a:pt x="0" y="36641"/>
                    <a:pt x="36641" y="0"/>
                    <a:pt x="81841" y="0"/>
                  </a:cubicBezTo>
                  <a:close/>
                </a:path>
              </a:pathLst>
            </a:custGeom>
            <a:solidFill>
              <a:srgbClr val="D0D7DD"/>
            </a:solidFill>
            <a:ln w="19050" cap="rnd">
              <a:solidFill>
                <a:srgbClr val="424242"/>
              </a:solidFill>
              <a:prstDash val="solid"/>
              <a:round/>
            </a:ln>
          </p:spPr>
        </p:sp>
        <p:sp>
          <p:nvSpPr>
            <p:cNvPr name="TextBox 5" id="5"/>
            <p:cNvSpPr txBox="true"/>
            <p:nvPr/>
          </p:nvSpPr>
          <p:spPr>
            <a:xfrm>
              <a:off x="0" y="-28575"/>
              <a:ext cx="2317046" cy="2237025"/>
            </a:xfrm>
            <a:prstGeom prst="rect">
              <a:avLst/>
            </a:prstGeom>
          </p:spPr>
          <p:txBody>
            <a:bodyPr anchor="ctr" rtlCol="false" tIns="50800" lIns="50800" bIns="50800" rIns="50800"/>
            <a:lstStyle/>
            <a:p>
              <a:pPr algn="ctr">
                <a:lnSpc>
                  <a:spcPts val="2015"/>
                </a:lnSpc>
              </a:pPr>
            </a:p>
          </p:txBody>
        </p:sp>
      </p:grpSp>
      <p:pic>
        <p:nvPicPr>
          <p:cNvPr name="Picture 6" id="6"/>
          <p:cNvPicPr>
            <a:picLocks noChangeAspect="true"/>
          </p:cNvPicPr>
          <p:nvPr/>
        </p:nvPicPr>
        <p:blipFill>
          <a:blip r:embed="rId3"/>
          <a:stretch>
            <a:fillRect/>
          </a:stretch>
        </p:blipFill>
        <p:spPr>
          <a:xfrm rot="0">
            <a:off x="8911747" y="5950842"/>
            <a:ext cx="2425394" cy="2428342"/>
          </a:xfrm>
          <a:prstGeom prst="rect">
            <a:avLst/>
          </a:prstGeom>
        </p:spPr>
      </p:pic>
      <p:sp>
        <p:nvSpPr>
          <p:cNvPr name="TextBox 7" id="7"/>
          <p:cNvSpPr txBox="true"/>
          <p:nvPr/>
        </p:nvSpPr>
        <p:spPr>
          <a:xfrm rot="0">
            <a:off x="336055" y="7250486"/>
            <a:ext cx="7909169" cy="2400047"/>
          </a:xfrm>
          <a:prstGeom prst="rect">
            <a:avLst/>
          </a:prstGeom>
        </p:spPr>
        <p:txBody>
          <a:bodyPr anchor="t" rtlCol="false" tIns="0" lIns="0" bIns="0" rIns="0">
            <a:spAutoFit/>
          </a:bodyPr>
          <a:lstStyle/>
          <a:p>
            <a:pPr algn="l">
              <a:lnSpc>
                <a:spcPts val="9212"/>
              </a:lnSpc>
            </a:pPr>
            <a:r>
              <a:rPr lang="en-US" sz="9800" spc="-460" b="true">
                <a:solidFill>
                  <a:srgbClr val="424242"/>
                </a:solidFill>
                <a:latin typeface="Open Sauce Heavy"/>
                <a:ea typeface="Open Sauce Heavy"/>
                <a:cs typeface="Open Sauce Heavy"/>
                <a:sym typeface="Open Sauce Heavy"/>
              </a:rPr>
              <a:t>Focus Group Description</a:t>
            </a:r>
          </a:p>
        </p:txBody>
      </p:sp>
      <p:sp>
        <p:nvSpPr>
          <p:cNvPr name="TextBox 8" id="8"/>
          <p:cNvSpPr txBox="true"/>
          <p:nvPr/>
        </p:nvSpPr>
        <p:spPr>
          <a:xfrm rot="0">
            <a:off x="11356921" y="2276860"/>
            <a:ext cx="5140506" cy="381000"/>
          </a:xfrm>
          <a:prstGeom prst="rect">
            <a:avLst/>
          </a:prstGeom>
        </p:spPr>
        <p:txBody>
          <a:bodyPr anchor="t" rtlCol="false" tIns="0" lIns="0" bIns="0" rIns="0">
            <a:spAutoFit/>
          </a:bodyPr>
          <a:lstStyle/>
          <a:p>
            <a:pPr algn="l">
              <a:lnSpc>
                <a:spcPts val="3120"/>
              </a:lnSpc>
            </a:pPr>
            <a:r>
              <a:rPr lang="en-US" sz="2600" spc="-122" b="true">
                <a:solidFill>
                  <a:srgbClr val="424242"/>
                </a:solidFill>
                <a:latin typeface="Open Sauce Heavy"/>
                <a:ea typeface="Open Sauce Heavy"/>
                <a:cs typeface="Open Sauce Heavy"/>
                <a:sym typeface="Open Sauce Heavy"/>
              </a:rPr>
              <a:t>Group 1: Upperclassmen</a:t>
            </a:r>
          </a:p>
        </p:txBody>
      </p:sp>
      <p:sp>
        <p:nvSpPr>
          <p:cNvPr name="TextBox 9" id="9"/>
          <p:cNvSpPr txBox="true"/>
          <p:nvPr/>
        </p:nvSpPr>
        <p:spPr>
          <a:xfrm rot="0">
            <a:off x="11602177" y="6162729"/>
            <a:ext cx="5140506" cy="381000"/>
          </a:xfrm>
          <a:prstGeom prst="rect">
            <a:avLst/>
          </a:prstGeom>
        </p:spPr>
        <p:txBody>
          <a:bodyPr anchor="t" rtlCol="false" tIns="0" lIns="0" bIns="0" rIns="0">
            <a:spAutoFit/>
          </a:bodyPr>
          <a:lstStyle/>
          <a:p>
            <a:pPr algn="l">
              <a:lnSpc>
                <a:spcPts val="3120"/>
              </a:lnSpc>
            </a:pPr>
            <a:r>
              <a:rPr lang="en-US" sz="2600" spc="-122" b="true">
                <a:solidFill>
                  <a:srgbClr val="424242"/>
                </a:solidFill>
                <a:latin typeface="Open Sauce Heavy"/>
                <a:ea typeface="Open Sauce Heavy"/>
                <a:cs typeface="Open Sauce Heavy"/>
                <a:sym typeface="Open Sauce Heavy"/>
              </a:rPr>
              <a:t>Group 2: Underclassmen</a:t>
            </a:r>
          </a:p>
        </p:txBody>
      </p:sp>
      <p:sp>
        <p:nvSpPr>
          <p:cNvPr name="TextBox 10" id="10"/>
          <p:cNvSpPr txBox="true"/>
          <p:nvPr/>
        </p:nvSpPr>
        <p:spPr>
          <a:xfrm rot="0">
            <a:off x="11356921" y="2875397"/>
            <a:ext cx="5230550" cy="1702591"/>
          </a:xfrm>
          <a:prstGeom prst="rect">
            <a:avLst/>
          </a:prstGeom>
        </p:spPr>
        <p:txBody>
          <a:bodyPr anchor="t" rtlCol="false" tIns="0" lIns="0" bIns="0" rIns="0">
            <a:spAutoFit/>
          </a:bodyPr>
          <a:lstStyle/>
          <a:p>
            <a:pPr algn="l" marL="425079" indent="-212540" lvl="1">
              <a:lnSpc>
                <a:spcPts val="2756"/>
              </a:lnSpc>
              <a:buFont typeface="Arial"/>
              <a:buChar char="•"/>
            </a:pPr>
            <a:r>
              <a:rPr lang="en-US" sz="1968" spc="-92">
                <a:solidFill>
                  <a:srgbClr val="424242"/>
                </a:solidFill>
                <a:latin typeface="Open Sauce Light"/>
                <a:ea typeface="Open Sauce Light"/>
                <a:cs typeface="Open Sauce Light"/>
                <a:sym typeface="Open Sauce Light"/>
              </a:rPr>
              <a:t>Formed identities </a:t>
            </a:r>
          </a:p>
          <a:p>
            <a:pPr algn="l" marL="425079" indent="-212540" lvl="1">
              <a:lnSpc>
                <a:spcPts val="2756"/>
              </a:lnSpc>
              <a:buFont typeface="Arial"/>
              <a:buChar char="•"/>
            </a:pPr>
            <a:r>
              <a:rPr lang="en-US" sz="1968" spc="-92">
                <a:solidFill>
                  <a:srgbClr val="424242"/>
                </a:solidFill>
                <a:latin typeface="Open Sauce Light"/>
                <a:ea typeface="Open Sauce Light"/>
                <a:cs typeface="Open Sauce Light"/>
                <a:sym typeface="Open Sauce Light"/>
              </a:rPr>
              <a:t>Stronger brand loyalty </a:t>
            </a:r>
          </a:p>
          <a:p>
            <a:pPr algn="l" marL="425079" indent="-212540" lvl="1">
              <a:lnSpc>
                <a:spcPts val="2756"/>
              </a:lnSpc>
              <a:buFont typeface="Arial"/>
              <a:buChar char="•"/>
            </a:pPr>
            <a:r>
              <a:rPr lang="en-US" sz="1968" spc="-92">
                <a:solidFill>
                  <a:srgbClr val="424242"/>
                </a:solidFill>
                <a:latin typeface="Open Sauce Light"/>
                <a:ea typeface="Open Sauce Light"/>
                <a:cs typeface="Open Sauce Light"/>
                <a:sym typeface="Open Sauce Light"/>
              </a:rPr>
              <a:t>More experience &amp; experience-driven decisions </a:t>
            </a:r>
          </a:p>
          <a:p>
            <a:pPr algn="l" marL="425079" indent="-212540" lvl="1">
              <a:lnSpc>
                <a:spcPts val="2756"/>
              </a:lnSpc>
              <a:buFont typeface="Arial"/>
              <a:buChar char="•"/>
            </a:pPr>
            <a:r>
              <a:rPr lang="en-US" sz="1968" spc="-92">
                <a:solidFill>
                  <a:srgbClr val="424242"/>
                </a:solidFill>
                <a:latin typeface="Open Sauce Light"/>
                <a:ea typeface="Open Sauce Light"/>
                <a:cs typeface="Open Sauce Light"/>
                <a:sym typeface="Open Sauce Light"/>
              </a:rPr>
              <a:t>Already established brand loyalties</a:t>
            </a:r>
          </a:p>
        </p:txBody>
      </p:sp>
      <p:sp>
        <p:nvSpPr>
          <p:cNvPr name="TextBox 11" id="11"/>
          <p:cNvSpPr txBox="true"/>
          <p:nvPr/>
        </p:nvSpPr>
        <p:spPr>
          <a:xfrm rot="0">
            <a:off x="11602177" y="6964736"/>
            <a:ext cx="5328552" cy="1433322"/>
          </a:xfrm>
          <a:prstGeom prst="rect">
            <a:avLst/>
          </a:prstGeom>
        </p:spPr>
        <p:txBody>
          <a:bodyPr anchor="t" rtlCol="false" tIns="0" lIns="0" bIns="0" rIns="0">
            <a:spAutoFit/>
          </a:bodyPr>
          <a:lstStyle/>
          <a:p>
            <a:pPr algn="l" marL="446911" indent="-223456" lvl="1">
              <a:lnSpc>
                <a:spcPts val="2897"/>
              </a:lnSpc>
              <a:buFont typeface="Arial"/>
              <a:buChar char="•"/>
            </a:pPr>
            <a:r>
              <a:rPr lang="en-US" sz="2069" spc="-97">
                <a:solidFill>
                  <a:srgbClr val="424242"/>
                </a:solidFill>
                <a:latin typeface="Open Sauce Light"/>
                <a:ea typeface="Open Sauce Light"/>
                <a:cs typeface="Open Sauce Light"/>
                <a:sym typeface="Open Sauce Light"/>
              </a:rPr>
              <a:t>High trend sensitivity </a:t>
            </a:r>
          </a:p>
          <a:p>
            <a:pPr algn="l" marL="446911" indent="-223456" lvl="1">
              <a:lnSpc>
                <a:spcPts val="2897"/>
              </a:lnSpc>
              <a:buFont typeface="Arial"/>
              <a:buChar char="•"/>
            </a:pPr>
            <a:r>
              <a:rPr lang="en-US" sz="2069" spc="-97">
                <a:solidFill>
                  <a:srgbClr val="424242"/>
                </a:solidFill>
                <a:latin typeface="Open Sauce Light"/>
                <a:ea typeface="Open Sauce Light"/>
                <a:cs typeface="Open Sauce Light"/>
                <a:sym typeface="Open Sauce Light"/>
              </a:rPr>
              <a:t> Opinions shaped by social media &amp; peer norms </a:t>
            </a:r>
          </a:p>
          <a:p>
            <a:pPr algn="l" marL="446911" indent="-223456" lvl="1">
              <a:lnSpc>
                <a:spcPts val="2897"/>
              </a:lnSpc>
              <a:buFont typeface="Arial"/>
              <a:buChar char="•"/>
            </a:pPr>
            <a:r>
              <a:rPr lang="en-US" sz="2069" spc="-97">
                <a:solidFill>
                  <a:srgbClr val="424242"/>
                </a:solidFill>
                <a:latin typeface="Open Sauce Light"/>
                <a:ea typeface="Open Sauce Light"/>
                <a:cs typeface="Open Sauce Light"/>
                <a:sym typeface="Open Sauce Light"/>
              </a:rPr>
              <a:t>Parents still influential​ on decisions </a:t>
            </a:r>
          </a:p>
        </p:txBody>
      </p:sp>
      <p:pic>
        <p:nvPicPr>
          <p:cNvPr name="Picture 12" id="12"/>
          <p:cNvPicPr>
            <a:picLocks noChangeAspect="true"/>
          </p:cNvPicPr>
          <p:nvPr/>
        </p:nvPicPr>
        <p:blipFill>
          <a:blip r:embed="rId4"/>
          <a:stretch>
            <a:fillRect/>
          </a:stretch>
        </p:blipFill>
        <p:spPr>
          <a:xfrm rot="0">
            <a:off x="8911747" y="2064973"/>
            <a:ext cx="2425394" cy="2428342"/>
          </a:xfrm>
          <a:prstGeom prst="rect">
            <a:avLst/>
          </a:prstGeom>
        </p:spPr>
      </p:pic>
      <p:sp>
        <p:nvSpPr>
          <p:cNvPr name="TextBox 13" id="13"/>
          <p:cNvSpPr txBox="true"/>
          <p:nvPr/>
        </p:nvSpPr>
        <p:spPr>
          <a:xfrm rot="0">
            <a:off x="1401846" y="2619760"/>
            <a:ext cx="6843378" cy="3405587"/>
          </a:xfrm>
          <a:prstGeom prst="rect">
            <a:avLst/>
          </a:prstGeom>
        </p:spPr>
        <p:txBody>
          <a:bodyPr anchor="t" rtlCol="false" tIns="0" lIns="0" bIns="0" rIns="0">
            <a:spAutoFit/>
          </a:bodyPr>
          <a:lstStyle/>
          <a:p>
            <a:pPr algn="l" marL="522864" indent="-261432" lvl="1">
              <a:lnSpc>
                <a:spcPts val="3390"/>
              </a:lnSpc>
              <a:buFont typeface="Arial"/>
              <a:buChar char="•"/>
            </a:pPr>
            <a:r>
              <a:rPr lang="en-US" sz="2421" spc="-113">
                <a:solidFill>
                  <a:srgbClr val="424242"/>
                </a:solidFill>
                <a:latin typeface="Open Sauce Light"/>
                <a:ea typeface="Open Sauce Light"/>
                <a:cs typeface="Open Sauce Light"/>
                <a:sym typeface="Open Sauce Light"/>
              </a:rPr>
              <a:t>Sessions covered brand recall</a:t>
            </a:r>
          </a:p>
          <a:p>
            <a:pPr algn="l" marL="522864" indent="-261432" lvl="1">
              <a:lnSpc>
                <a:spcPts val="3390"/>
              </a:lnSpc>
              <a:buFont typeface="Arial"/>
              <a:buChar char="•"/>
            </a:pPr>
            <a:r>
              <a:rPr lang="en-US" sz="2421" spc="-113">
                <a:solidFill>
                  <a:srgbClr val="424242"/>
                </a:solidFill>
                <a:latin typeface="Open Sauce Light"/>
                <a:ea typeface="Open Sauce Light"/>
                <a:cs typeface="Open Sauce Light"/>
                <a:sym typeface="Open Sauce Light"/>
              </a:rPr>
              <a:t>word association </a:t>
            </a:r>
          </a:p>
          <a:p>
            <a:pPr algn="l" marL="522864" indent="-261432" lvl="1">
              <a:lnSpc>
                <a:spcPts val="3390"/>
              </a:lnSpc>
              <a:buFont typeface="Arial"/>
              <a:buChar char="•"/>
            </a:pPr>
            <a:r>
              <a:rPr lang="en-US" sz="2421" spc="-113">
                <a:solidFill>
                  <a:srgbClr val="424242"/>
                </a:solidFill>
                <a:latin typeface="Open Sauce Light"/>
                <a:ea typeface="Open Sauce Light"/>
                <a:cs typeface="Open Sauce Light"/>
                <a:sym typeface="Open Sauce Light"/>
              </a:rPr>
              <a:t> ad reaction</a:t>
            </a:r>
          </a:p>
          <a:p>
            <a:pPr algn="l" marL="522864" indent="-261432" lvl="1">
              <a:lnSpc>
                <a:spcPts val="3390"/>
              </a:lnSpc>
              <a:buFont typeface="Arial"/>
              <a:buChar char="•"/>
            </a:pPr>
            <a:r>
              <a:rPr lang="en-US" sz="2421" spc="-113">
                <a:solidFill>
                  <a:srgbClr val="424242"/>
                </a:solidFill>
                <a:latin typeface="Open Sauce Light"/>
                <a:ea typeface="Open Sauce Light"/>
                <a:cs typeface="Open Sauce Light"/>
                <a:sym typeface="Open Sauce Light"/>
              </a:rPr>
              <a:t> brand personification</a:t>
            </a:r>
          </a:p>
          <a:p>
            <a:pPr algn="l" marL="522864" indent="-261432" lvl="1">
              <a:lnSpc>
                <a:spcPts val="3390"/>
              </a:lnSpc>
              <a:buFont typeface="Arial"/>
              <a:buChar char="•"/>
            </a:pPr>
            <a:r>
              <a:rPr lang="en-US" sz="2421" spc="-113">
                <a:solidFill>
                  <a:srgbClr val="424242"/>
                </a:solidFill>
                <a:latin typeface="Open Sauce Light"/>
                <a:ea typeface="Open Sauce Light"/>
                <a:cs typeface="Open Sauce Light"/>
                <a:sym typeface="Open Sauce Light"/>
              </a:rPr>
              <a:t>concept testing</a:t>
            </a:r>
          </a:p>
          <a:p>
            <a:pPr algn="l" marL="522864" indent="-261432" lvl="1">
              <a:lnSpc>
                <a:spcPts val="3390"/>
              </a:lnSpc>
              <a:buFont typeface="Arial"/>
              <a:buChar char="•"/>
            </a:pPr>
            <a:r>
              <a:rPr lang="en-US" sz="2421" spc="-113">
                <a:solidFill>
                  <a:srgbClr val="424242"/>
                </a:solidFill>
                <a:latin typeface="Open Sauce Light"/>
                <a:ea typeface="Open Sauce Light"/>
                <a:cs typeface="Open Sauce Light"/>
                <a:sym typeface="Open Sauce Light"/>
              </a:rPr>
              <a:t>Tested mock campaigns: "The 22 Hours" and "Joy in Motion" sub-brand concept​</a:t>
            </a:r>
          </a:p>
          <a:p>
            <a:pPr algn="l">
              <a:lnSpc>
                <a:spcPts val="3390"/>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0D7DD"/>
        </a:solidFill>
      </p:bgPr>
    </p:bg>
    <p:spTree>
      <p:nvGrpSpPr>
        <p:cNvPr id="1" name=""/>
        <p:cNvGrpSpPr/>
        <p:nvPr/>
      </p:nvGrpSpPr>
      <p:grpSpPr>
        <a:xfrm>
          <a:off x="0" y="0"/>
          <a:ext cx="0" cy="0"/>
          <a:chOff x="0" y="0"/>
          <a:chExt cx="0" cy="0"/>
        </a:xfrm>
      </p:grpSpPr>
      <p:sp>
        <p:nvSpPr>
          <p:cNvPr name="TextBox 2" id="2"/>
          <p:cNvSpPr txBox="true"/>
          <p:nvPr/>
        </p:nvSpPr>
        <p:spPr>
          <a:xfrm rot="0">
            <a:off x="375495" y="1000961"/>
            <a:ext cx="17889224" cy="1447918"/>
          </a:xfrm>
          <a:prstGeom prst="rect">
            <a:avLst/>
          </a:prstGeom>
        </p:spPr>
        <p:txBody>
          <a:bodyPr anchor="t" rtlCol="false" tIns="0" lIns="0" bIns="0" rIns="0">
            <a:spAutoFit/>
          </a:bodyPr>
          <a:lstStyle/>
          <a:p>
            <a:pPr algn="l">
              <a:lnSpc>
                <a:spcPts val="10683"/>
              </a:lnSpc>
            </a:pPr>
            <a:r>
              <a:rPr lang="en-US" sz="11365" spc="-534" b="true">
                <a:solidFill>
                  <a:srgbClr val="424242"/>
                </a:solidFill>
                <a:latin typeface="Open Sauce Heavy"/>
                <a:ea typeface="Open Sauce Heavy"/>
                <a:cs typeface="Open Sauce Heavy"/>
                <a:sym typeface="Open Sauce Heavy"/>
              </a:rPr>
              <a:t>Focus Group Key Findings</a:t>
            </a:r>
          </a:p>
        </p:txBody>
      </p:sp>
      <p:grpSp>
        <p:nvGrpSpPr>
          <p:cNvPr name="Group 3" id="3"/>
          <p:cNvGrpSpPr/>
          <p:nvPr/>
        </p:nvGrpSpPr>
        <p:grpSpPr>
          <a:xfrm rot="0">
            <a:off x="1454314" y="2749230"/>
            <a:ext cx="6971227" cy="1923611"/>
            <a:chOff x="0" y="0"/>
            <a:chExt cx="1836043" cy="506630"/>
          </a:xfrm>
        </p:grpSpPr>
        <p:sp>
          <p:nvSpPr>
            <p:cNvPr name="Freeform 4" id="4"/>
            <p:cNvSpPr/>
            <p:nvPr/>
          </p:nvSpPr>
          <p:spPr>
            <a:xfrm flipH="false" flipV="false" rot="0">
              <a:off x="0" y="0"/>
              <a:ext cx="1836043" cy="506630"/>
            </a:xfrm>
            <a:custGeom>
              <a:avLst/>
              <a:gdLst/>
              <a:ahLst/>
              <a:cxnLst/>
              <a:rect r="r" b="b" t="t" l="l"/>
              <a:pathLst>
                <a:path h="506630" w="1836043">
                  <a:moveTo>
                    <a:pt x="73297" y="0"/>
                  </a:moveTo>
                  <a:lnTo>
                    <a:pt x="1762747" y="0"/>
                  </a:lnTo>
                  <a:cubicBezTo>
                    <a:pt x="1782186" y="0"/>
                    <a:pt x="1800830" y="7722"/>
                    <a:pt x="1814575" y="21468"/>
                  </a:cubicBezTo>
                  <a:cubicBezTo>
                    <a:pt x="1828321" y="35214"/>
                    <a:pt x="1836043" y="53857"/>
                    <a:pt x="1836043" y="73297"/>
                  </a:cubicBezTo>
                  <a:lnTo>
                    <a:pt x="1836043" y="433333"/>
                  </a:lnTo>
                  <a:cubicBezTo>
                    <a:pt x="1836043" y="473814"/>
                    <a:pt x="1803227" y="506630"/>
                    <a:pt x="1762747" y="506630"/>
                  </a:cubicBezTo>
                  <a:lnTo>
                    <a:pt x="73297" y="506630"/>
                  </a:lnTo>
                  <a:cubicBezTo>
                    <a:pt x="53857" y="506630"/>
                    <a:pt x="35214" y="498908"/>
                    <a:pt x="21468" y="485162"/>
                  </a:cubicBezTo>
                  <a:cubicBezTo>
                    <a:pt x="7722" y="471416"/>
                    <a:pt x="0" y="452773"/>
                    <a:pt x="0" y="433333"/>
                  </a:cubicBezTo>
                  <a:lnTo>
                    <a:pt x="0" y="73297"/>
                  </a:lnTo>
                  <a:cubicBezTo>
                    <a:pt x="0" y="53857"/>
                    <a:pt x="7722" y="35214"/>
                    <a:pt x="21468" y="21468"/>
                  </a:cubicBezTo>
                  <a:cubicBezTo>
                    <a:pt x="35214" y="7722"/>
                    <a:pt x="53857" y="0"/>
                    <a:pt x="73297" y="0"/>
                  </a:cubicBezTo>
                  <a:close/>
                </a:path>
              </a:pathLst>
            </a:custGeom>
            <a:gradFill rotWithShape="true">
              <a:gsLst>
                <a:gs pos="0">
                  <a:srgbClr val="A0CEFD">
                    <a:alpha val="100000"/>
                  </a:srgbClr>
                </a:gs>
                <a:gs pos="100000">
                  <a:srgbClr val="E4F2FF">
                    <a:alpha val="100000"/>
                  </a:srgbClr>
                </a:gs>
              </a:gsLst>
              <a:lin ang="0"/>
            </a:gradFill>
            <a:ln w="19050" cap="rnd">
              <a:solidFill>
                <a:srgbClr val="424242"/>
              </a:solidFill>
              <a:prstDash val="solid"/>
              <a:round/>
            </a:ln>
          </p:spPr>
        </p:sp>
        <p:sp>
          <p:nvSpPr>
            <p:cNvPr name="TextBox 5" id="5"/>
            <p:cNvSpPr txBox="true"/>
            <p:nvPr/>
          </p:nvSpPr>
          <p:spPr>
            <a:xfrm>
              <a:off x="0" y="-28575"/>
              <a:ext cx="1836043" cy="535205"/>
            </a:xfrm>
            <a:prstGeom prst="rect">
              <a:avLst/>
            </a:prstGeom>
          </p:spPr>
          <p:txBody>
            <a:bodyPr anchor="ctr" rtlCol="false" tIns="50800" lIns="50800" bIns="50800" rIns="50800"/>
            <a:lstStyle/>
            <a:p>
              <a:pPr algn="ctr">
                <a:lnSpc>
                  <a:spcPts val="2015"/>
                </a:lnSpc>
              </a:pPr>
            </a:p>
          </p:txBody>
        </p:sp>
      </p:grpSp>
      <p:grpSp>
        <p:nvGrpSpPr>
          <p:cNvPr name="Group 6" id="6"/>
          <p:cNvGrpSpPr/>
          <p:nvPr/>
        </p:nvGrpSpPr>
        <p:grpSpPr>
          <a:xfrm rot="0">
            <a:off x="1695414" y="2900955"/>
            <a:ext cx="1154202" cy="804358"/>
            <a:chOff x="0" y="0"/>
            <a:chExt cx="303987" cy="211847"/>
          </a:xfrm>
        </p:grpSpPr>
        <p:sp>
          <p:nvSpPr>
            <p:cNvPr name="Freeform 7" id="7"/>
            <p:cNvSpPr/>
            <p:nvPr/>
          </p:nvSpPr>
          <p:spPr>
            <a:xfrm flipH="false" flipV="false" rot="0">
              <a:off x="0" y="0"/>
              <a:ext cx="303987" cy="211847"/>
            </a:xfrm>
            <a:custGeom>
              <a:avLst/>
              <a:gdLst/>
              <a:ahLst/>
              <a:cxnLst/>
              <a:rect r="r" b="b" t="t" l="l"/>
              <a:pathLst>
                <a:path h="211847" w="303987">
                  <a:moveTo>
                    <a:pt x="105924" y="0"/>
                  </a:moveTo>
                  <a:lnTo>
                    <a:pt x="198064" y="0"/>
                  </a:lnTo>
                  <a:cubicBezTo>
                    <a:pt x="256564" y="0"/>
                    <a:pt x="303987" y="47424"/>
                    <a:pt x="303987" y="105924"/>
                  </a:cubicBezTo>
                  <a:lnTo>
                    <a:pt x="303987" y="105924"/>
                  </a:lnTo>
                  <a:cubicBezTo>
                    <a:pt x="303987" y="134016"/>
                    <a:pt x="292827" y="160958"/>
                    <a:pt x="272963" y="180823"/>
                  </a:cubicBezTo>
                  <a:cubicBezTo>
                    <a:pt x="253098" y="200687"/>
                    <a:pt x="226156" y="211847"/>
                    <a:pt x="198064" y="211847"/>
                  </a:cubicBezTo>
                  <a:lnTo>
                    <a:pt x="105924" y="211847"/>
                  </a:lnTo>
                  <a:cubicBezTo>
                    <a:pt x="77831" y="211847"/>
                    <a:pt x="50889" y="200687"/>
                    <a:pt x="31024" y="180823"/>
                  </a:cubicBezTo>
                  <a:cubicBezTo>
                    <a:pt x="11160" y="160958"/>
                    <a:pt x="0" y="134016"/>
                    <a:pt x="0" y="105924"/>
                  </a:cubicBezTo>
                  <a:lnTo>
                    <a:pt x="0" y="105924"/>
                  </a:lnTo>
                  <a:cubicBezTo>
                    <a:pt x="0" y="77831"/>
                    <a:pt x="11160" y="50889"/>
                    <a:pt x="31024" y="31024"/>
                  </a:cubicBezTo>
                  <a:cubicBezTo>
                    <a:pt x="50889" y="11160"/>
                    <a:pt x="77831" y="0"/>
                    <a:pt x="105924" y="0"/>
                  </a:cubicBezTo>
                  <a:close/>
                </a:path>
              </a:pathLst>
            </a:custGeom>
            <a:solidFill>
              <a:srgbClr val="FFFFFF"/>
            </a:solidFill>
            <a:ln w="19050" cap="rnd">
              <a:solidFill>
                <a:srgbClr val="424242"/>
              </a:solidFill>
              <a:prstDash val="solid"/>
              <a:round/>
            </a:ln>
          </p:spPr>
        </p:sp>
        <p:sp>
          <p:nvSpPr>
            <p:cNvPr name="TextBox 8" id="8"/>
            <p:cNvSpPr txBox="true"/>
            <p:nvPr/>
          </p:nvSpPr>
          <p:spPr>
            <a:xfrm>
              <a:off x="0" y="-28575"/>
              <a:ext cx="303987" cy="240422"/>
            </a:xfrm>
            <a:prstGeom prst="rect">
              <a:avLst/>
            </a:prstGeom>
          </p:spPr>
          <p:txBody>
            <a:bodyPr anchor="ctr" rtlCol="false" tIns="50800" lIns="50800" bIns="50800" rIns="50800"/>
            <a:lstStyle/>
            <a:p>
              <a:pPr algn="ctr">
                <a:lnSpc>
                  <a:spcPts val="2015"/>
                </a:lnSpc>
              </a:pPr>
            </a:p>
          </p:txBody>
        </p:sp>
      </p:grpSp>
      <p:grpSp>
        <p:nvGrpSpPr>
          <p:cNvPr name="Group 9" id="9"/>
          <p:cNvGrpSpPr/>
          <p:nvPr/>
        </p:nvGrpSpPr>
        <p:grpSpPr>
          <a:xfrm rot="0">
            <a:off x="9144000" y="2715578"/>
            <a:ext cx="7258176" cy="1957263"/>
            <a:chOff x="0" y="0"/>
            <a:chExt cx="1911618" cy="515493"/>
          </a:xfrm>
        </p:grpSpPr>
        <p:sp>
          <p:nvSpPr>
            <p:cNvPr name="Freeform 10" id="10"/>
            <p:cNvSpPr/>
            <p:nvPr/>
          </p:nvSpPr>
          <p:spPr>
            <a:xfrm flipH="false" flipV="false" rot="0">
              <a:off x="0" y="0"/>
              <a:ext cx="1911618" cy="515493"/>
            </a:xfrm>
            <a:custGeom>
              <a:avLst/>
              <a:gdLst/>
              <a:ahLst/>
              <a:cxnLst/>
              <a:rect r="r" b="b" t="t" l="l"/>
              <a:pathLst>
                <a:path h="515493" w="1911618">
                  <a:moveTo>
                    <a:pt x="70399" y="0"/>
                  </a:moveTo>
                  <a:lnTo>
                    <a:pt x="1841220" y="0"/>
                  </a:lnTo>
                  <a:cubicBezTo>
                    <a:pt x="1880100" y="0"/>
                    <a:pt x="1911618" y="31519"/>
                    <a:pt x="1911618" y="70399"/>
                  </a:cubicBezTo>
                  <a:lnTo>
                    <a:pt x="1911618" y="445094"/>
                  </a:lnTo>
                  <a:cubicBezTo>
                    <a:pt x="1911618" y="463765"/>
                    <a:pt x="1904201" y="481671"/>
                    <a:pt x="1890999" y="494874"/>
                  </a:cubicBezTo>
                  <a:cubicBezTo>
                    <a:pt x="1877797" y="508076"/>
                    <a:pt x="1859891" y="515493"/>
                    <a:pt x="1841220" y="515493"/>
                  </a:cubicBezTo>
                  <a:lnTo>
                    <a:pt x="70399" y="515493"/>
                  </a:lnTo>
                  <a:cubicBezTo>
                    <a:pt x="31519" y="515493"/>
                    <a:pt x="0" y="483974"/>
                    <a:pt x="0" y="445094"/>
                  </a:cubicBezTo>
                  <a:lnTo>
                    <a:pt x="0" y="70399"/>
                  </a:lnTo>
                  <a:cubicBezTo>
                    <a:pt x="0" y="31519"/>
                    <a:pt x="31519" y="0"/>
                    <a:pt x="70399" y="0"/>
                  </a:cubicBezTo>
                  <a:close/>
                </a:path>
              </a:pathLst>
            </a:custGeom>
            <a:solidFill>
              <a:srgbClr val="D0D7DD"/>
            </a:solidFill>
            <a:ln w="19050" cap="rnd">
              <a:solidFill>
                <a:srgbClr val="424242"/>
              </a:solidFill>
              <a:prstDash val="solid"/>
              <a:round/>
            </a:ln>
          </p:spPr>
        </p:sp>
        <p:sp>
          <p:nvSpPr>
            <p:cNvPr name="TextBox 11" id="11"/>
            <p:cNvSpPr txBox="true"/>
            <p:nvPr/>
          </p:nvSpPr>
          <p:spPr>
            <a:xfrm>
              <a:off x="0" y="-28575"/>
              <a:ext cx="1911618" cy="544068"/>
            </a:xfrm>
            <a:prstGeom prst="rect">
              <a:avLst/>
            </a:prstGeom>
          </p:spPr>
          <p:txBody>
            <a:bodyPr anchor="ctr" rtlCol="false" tIns="50800" lIns="50800" bIns="50800" rIns="50800"/>
            <a:lstStyle/>
            <a:p>
              <a:pPr algn="ctr">
                <a:lnSpc>
                  <a:spcPts val="2015"/>
                </a:lnSpc>
              </a:pPr>
            </a:p>
          </p:txBody>
        </p:sp>
      </p:grpSp>
      <p:grpSp>
        <p:nvGrpSpPr>
          <p:cNvPr name="Group 12" id="12"/>
          <p:cNvGrpSpPr/>
          <p:nvPr/>
        </p:nvGrpSpPr>
        <p:grpSpPr>
          <a:xfrm rot="0">
            <a:off x="9262957" y="2895505"/>
            <a:ext cx="1154202" cy="804358"/>
            <a:chOff x="0" y="0"/>
            <a:chExt cx="303987" cy="211847"/>
          </a:xfrm>
        </p:grpSpPr>
        <p:sp>
          <p:nvSpPr>
            <p:cNvPr name="Freeform 13" id="13"/>
            <p:cNvSpPr/>
            <p:nvPr/>
          </p:nvSpPr>
          <p:spPr>
            <a:xfrm flipH="false" flipV="false" rot="0">
              <a:off x="0" y="0"/>
              <a:ext cx="303987" cy="211847"/>
            </a:xfrm>
            <a:custGeom>
              <a:avLst/>
              <a:gdLst/>
              <a:ahLst/>
              <a:cxnLst/>
              <a:rect r="r" b="b" t="t" l="l"/>
              <a:pathLst>
                <a:path h="211847" w="303987">
                  <a:moveTo>
                    <a:pt x="105924" y="0"/>
                  </a:moveTo>
                  <a:lnTo>
                    <a:pt x="198064" y="0"/>
                  </a:lnTo>
                  <a:cubicBezTo>
                    <a:pt x="256564" y="0"/>
                    <a:pt x="303987" y="47424"/>
                    <a:pt x="303987" y="105924"/>
                  </a:cubicBezTo>
                  <a:lnTo>
                    <a:pt x="303987" y="105924"/>
                  </a:lnTo>
                  <a:cubicBezTo>
                    <a:pt x="303987" y="134016"/>
                    <a:pt x="292827" y="160958"/>
                    <a:pt x="272963" y="180823"/>
                  </a:cubicBezTo>
                  <a:cubicBezTo>
                    <a:pt x="253098" y="200687"/>
                    <a:pt x="226156" y="211847"/>
                    <a:pt x="198064" y="211847"/>
                  </a:cubicBezTo>
                  <a:lnTo>
                    <a:pt x="105924" y="211847"/>
                  </a:lnTo>
                  <a:cubicBezTo>
                    <a:pt x="77831" y="211847"/>
                    <a:pt x="50889" y="200687"/>
                    <a:pt x="31024" y="180823"/>
                  </a:cubicBezTo>
                  <a:cubicBezTo>
                    <a:pt x="11160" y="160958"/>
                    <a:pt x="0" y="134016"/>
                    <a:pt x="0" y="105924"/>
                  </a:cubicBezTo>
                  <a:lnTo>
                    <a:pt x="0" y="105924"/>
                  </a:lnTo>
                  <a:cubicBezTo>
                    <a:pt x="0" y="77831"/>
                    <a:pt x="11160" y="50889"/>
                    <a:pt x="31024" y="31024"/>
                  </a:cubicBezTo>
                  <a:cubicBezTo>
                    <a:pt x="50889" y="11160"/>
                    <a:pt x="77831" y="0"/>
                    <a:pt x="105924" y="0"/>
                  </a:cubicBezTo>
                  <a:close/>
                </a:path>
              </a:pathLst>
            </a:custGeom>
            <a:solidFill>
              <a:srgbClr val="FFFFFF"/>
            </a:solidFill>
            <a:ln w="19050" cap="rnd">
              <a:solidFill>
                <a:srgbClr val="424242"/>
              </a:solidFill>
              <a:prstDash val="solid"/>
              <a:round/>
            </a:ln>
          </p:spPr>
        </p:sp>
        <p:sp>
          <p:nvSpPr>
            <p:cNvPr name="TextBox 14" id="14"/>
            <p:cNvSpPr txBox="true"/>
            <p:nvPr/>
          </p:nvSpPr>
          <p:spPr>
            <a:xfrm>
              <a:off x="0" y="-28575"/>
              <a:ext cx="303987" cy="240422"/>
            </a:xfrm>
            <a:prstGeom prst="rect">
              <a:avLst/>
            </a:prstGeom>
          </p:spPr>
          <p:txBody>
            <a:bodyPr anchor="ctr" rtlCol="false" tIns="50800" lIns="50800" bIns="50800" rIns="50800"/>
            <a:lstStyle/>
            <a:p>
              <a:pPr algn="ctr">
                <a:lnSpc>
                  <a:spcPts val="2015"/>
                </a:lnSpc>
              </a:pPr>
            </a:p>
          </p:txBody>
        </p:sp>
      </p:grpSp>
      <p:sp>
        <p:nvSpPr>
          <p:cNvPr name="TextBox 15" id="15"/>
          <p:cNvSpPr txBox="true"/>
          <p:nvPr/>
        </p:nvSpPr>
        <p:spPr>
          <a:xfrm rot="0">
            <a:off x="9430295" y="3140518"/>
            <a:ext cx="819524" cy="452247"/>
          </a:xfrm>
          <a:prstGeom prst="rect">
            <a:avLst/>
          </a:prstGeom>
        </p:spPr>
        <p:txBody>
          <a:bodyPr anchor="t" rtlCol="false" tIns="0" lIns="0" bIns="0" rIns="0">
            <a:spAutoFit/>
          </a:bodyPr>
          <a:lstStyle/>
          <a:p>
            <a:pPr algn="ctr">
              <a:lnSpc>
                <a:spcPts val="3383"/>
              </a:lnSpc>
            </a:pPr>
            <a:r>
              <a:rPr lang="en-US" b="true" sz="3600" spc="-169">
                <a:solidFill>
                  <a:srgbClr val="424242"/>
                </a:solidFill>
                <a:latin typeface="Open Sauce Heavy"/>
                <a:ea typeface="Open Sauce Heavy"/>
                <a:cs typeface="Open Sauce Heavy"/>
                <a:sym typeface="Open Sauce Heavy"/>
              </a:rPr>
              <a:t>2</a:t>
            </a:r>
          </a:p>
        </p:txBody>
      </p:sp>
      <p:sp>
        <p:nvSpPr>
          <p:cNvPr name="TextBox 16" id="16"/>
          <p:cNvSpPr txBox="true"/>
          <p:nvPr/>
        </p:nvSpPr>
        <p:spPr>
          <a:xfrm rot="0">
            <a:off x="10493358" y="2990755"/>
            <a:ext cx="4815344"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Underclassmen</a:t>
            </a:r>
          </a:p>
        </p:txBody>
      </p:sp>
      <p:sp>
        <p:nvSpPr>
          <p:cNvPr name="TextBox 17" id="17"/>
          <p:cNvSpPr txBox="true"/>
          <p:nvPr/>
        </p:nvSpPr>
        <p:spPr>
          <a:xfrm rot="0">
            <a:off x="1862753" y="3145969"/>
            <a:ext cx="819524" cy="452247"/>
          </a:xfrm>
          <a:prstGeom prst="rect">
            <a:avLst/>
          </a:prstGeom>
        </p:spPr>
        <p:txBody>
          <a:bodyPr anchor="t" rtlCol="false" tIns="0" lIns="0" bIns="0" rIns="0">
            <a:spAutoFit/>
          </a:bodyPr>
          <a:lstStyle/>
          <a:p>
            <a:pPr algn="ctr">
              <a:lnSpc>
                <a:spcPts val="3383"/>
              </a:lnSpc>
            </a:pPr>
            <a:r>
              <a:rPr lang="en-US" b="true" sz="3600" spc="-169">
                <a:solidFill>
                  <a:srgbClr val="424242"/>
                </a:solidFill>
                <a:latin typeface="Open Sauce Heavy"/>
                <a:ea typeface="Open Sauce Heavy"/>
                <a:cs typeface="Open Sauce Heavy"/>
                <a:sym typeface="Open Sauce Heavy"/>
              </a:rPr>
              <a:t>1</a:t>
            </a:r>
          </a:p>
        </p:txBody>
      </p:sp>
      <p:sp>
        <p:nvSpPr>
          <p:cNvPr name="TextBox 18" id="18"/>
          <p:cNvSpPr txBox="true"/>
          <p:nvPr/>
        </p:nvSpPr>
        <p:spPr>
          <a:xfrm rot="0">
            <a:off x="2927509" y="2898597"/>
            <a:ext cx="4815344"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Upperclassmen</a:t>
            </a:r>
          </a:p>
        </p:txBody>
      </p:sp>
      <p:sp>
        <p:nvSpPr>
          <p:cNvPr name="TextBox 19" id="19"/>
          <p:cNvSpPr txBox="true"/>
          <p:nvPr/>
        </p:nvSpPr>
        <p:spPr>
          <a:xfrm rot="0">
            <a:off x="2477753" y="3701779"/>
            <a:ext cx="5559068" cy="621030"/>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FOCUS GROUP 1 PARTICIPANT — BRAND PERCEPTION</a:t>
            </a:r>
          </a:p>
          <a:p>
            <a:pPr algn="l">
              <a:lnSpc>
                <a:spcPts val="2519"/>
              </a:lnSpc>
            </a:pPr>
            <a:r>
              <a:rPr lang="en-US" sz="1799" spc="-84">
                <a:solidFill>
                  <a:srgbClr val="424242"/>
                </a:solidFill>
                <a:latin typeface="Open Sauce Light"/>
                <a:ea typeface="Open Sauce Light"/>
                <a:cs typeface="Open Sauce Light"/>
                <a:sym typeface="Open Sauce Light"/>
              </a:rPr>
              <a:t>“ All of their stuff looks so middle school to me”</a:t>
            </a:r>
          </a:p>
        </p:txBody>
      </p:sp>
      <p:sp>
        <p:nvSpPr>
          <p:cNvPr name="TextBox 20" id="20"/>
          <p:cNvSpPr txBox="true"/>
          <p:nvPr/>
        </p:nvSpPr>
        <p:spPr>
          <a:xfrm rot="0">
            <a:off x="10417158" y="3560116"/>
            <a:ext cx="5616278" cy="935355"/>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FOCUS GROUP 2 — WORD ASSOCIATION EXERCISE</a:t>
            </a:r>
          </a:p>
          <a:p>
            <a:pPr algn="l">
              <a:lnSpc>
                <a:spcPts val="2519"/>
              </a:lnSpc>
            </a:pPr>
            <a:r>
              <a:rPr lang="en-US" sz="1799" spc="-84">
                <a:solidFill>
                  <a:srgbClr val="424242"/>
                </a:solidFill>
                <a:latin typeface="Open Sauce Light"/>
                <a:ea typeface="Open Sauce Light"/>
                <a:cs typeface="Open Sauce Light"/>
                <a:sym typeface="Open Sauce Light"/>
              </a:rPr>
              <a:t>"Middle school, neon, ugly, boring, outdated."</a:t>
            </a:r>
          </a:p>
          <a:p>
            <a:pPr algn="l">
              <a:lnSpc>
                <a:spcPts val="2519"/>
              </a:lnSpc>
            </a:pPr>
          </a:p>
        </p:txBody>
      </p:sp>
      <p:sp>
        <p:nvSpPr>
          <p:cNvPr name="Freeform 21" id="21"/>
          <p:cNvSpPr/>
          <p:nvPr/>
        </p:nvSpPr>
        <p:spPr>
          <a:xfrm flipH="false" flipV="false" rot="0">
            <a:off x="8768441" y="4495227"/>
            <a:ext cx="16714740" cy="10818995"/>
          </a:xfrm>
          <a:custGeom>
            <a:avLst/>
            <a:gdLst/>
            <a:ahLst/>
            <a:cxnLst/>
            <a:rect r="r" b="b" t="t" l="l"/>
            <a:pathLst>
              <a:path h="10818995" w="16714740">
                <a:moveTo>
                  <a:pt x="0" y="0"/>
                </a:moveTo>
                <a:lnTo>
                  <a:pt x="16714740" y="0"/>
                </a:lnTo>
                <a:lnTo>
                  <a:pt x="16714740" y="10818996"/>
                </a:lnTo>
                <a:lnTo>
                  <a:pt x="0" y="10818996"/>
                </a:lnTo>
                <a:lnTo>
                  <a:pt x="0" y="0"/>
                </a:lnTo>
                <a:close/>
              </a:path>
            </a:pathLst>
          </a:custGeom>
          <a:blipFill>
            <a:blip r:embed="rId2">
              <a:alphaModFix amt="24000"/>
            </a:blip>
            <a:stretch>
              <a:fillRect l="0" t="0" r="0" b="0"/>
            </a:stretch>
          </a:blipFill>
        </p:spPr>
      </p:sp>
      <p:grpSp>
        <p:nvGrpSpPr>
          <p:cNvPr name="Group 22" id="22"/>
          <p:cNvGrpSpPr/>
          <p:nvPr/>
        </p:nvGrpSpPr>
        <p:grpSpPr>
          <a:xfrm rot="0">
            <a:off x="1439805" y="5012723"/>
            <a:ext cx="6971227" cy="1923611"/>
            <a:chOff x="0" y="0"/>
            <a:chExt cx="1836043" cy="506630"/>
          </a:xfrm>
        </p:grpSpPr>
        <p:sp>
          <p:nvSpPr>
            <p:cNvPr name="Freeform 23" id="23"/>
            <p:cNvSpPr/>
            <p:nvPr/>
          </p:nvSpPr>
          <p:spPr>
            <a:xfrm flipH="false" flipV="false" rot="0">
              <a:off x="0" y="0"/>
              <a:ext cx="1836043" cy="506630"/>
            </a:xfrm>
            <a:custGeom>
              <a:avLst/>
              <a:gdLst/>
              <a:ahLst/>
              <a:cxnLst/>
              <a:rect r="r" b="b" t="t" l="l"/>
              <a:pathLst>
                <a:path h="506630" w="1836043">
                  <a:moveTo>
                    <a:pt x="73297" y="0"/>
                  </a:moveTo>
                  <a:lnTo>
                    <a:pt x="1762747" y="0"/>
                  </a:lnTo>
                  <a:cubicBezTo>
                    <a:pt x="1782186" y="0"/>
                    <a:pt x="1800830" y="7722"/>
                    <a:pt x="1814575" y="21468"/>
                  </a:cubicBezTo>
                  <a:cubicBezTo>
                    <a:pt x="1828321" y="35214"/>
                    <a:pt x="1836043" y="53857"/>
                    <a:pt x="1836043" y="73297"/>
                  </a:cubicBezTo>
                  <a:lnTo>
                    <a:pt x="1836043" y="433333"/>
                  </a:lnTo>
                  <a:cubicBezTo>
                    <a:pt x="1836043" y="473814"/>
                    <a:pt x="1803227" y="506630"/>
                    <a:pt x="1762747" y="506630"/>
                  </a:cubicBezTo>
                  <a:lnTo>
                    <a:pt x="73297" y="506630"/>
                  </a:lnTo>
                  <a:cubicBezTo>
                    <a:pt x="53857" y="506630"/>
                    <a:pt x="35214" y="498908"/>
                    <a:pt x="21468" y="485162"/>
                  </a:cubicBezTo>
                  <a:cubicBezTo>
                    <a:pt x="7722" y="471416"/>
                    <a:pt x="0" y="452773"/>
                    <a:pt x="0" y="433333"/>
                  </a:cubicBezTo>
                  <a:lnTo>
                    <a:pt x="0" y="73297"/>
                  </a:lnTo>
                  <a:cubicBezTo>
                    <a:pt x="0" y="53857"/>
                    <a:pt x="7722" y="35214"/>
                    <a:pt x="21468" y="21468"/>
                  </a:cubicBezTo>
                  <a:cubicBezTo>
                    <a:pt x="35214" y="7722"/>
                    <a:pt x="53857" y="0"/>
                    <a:pt x="73297" y="0"/>
                  </a:cubicBezTo>
                  <a:close/>
                </a:path>
              </a:pathLst>
            </a:custGeom>
            <a:gradFill rotWithShape="true">
              <a:gsLst>
                <a:gs pos="0">
                  <a:srgbClr val="A0CEFD">
                    <a:alpha val="100000"/>
                  </a:srgbClr>
                </a:gs>
                <a:gs pos="100000">
                  <a:srgbClr val="E4F2FF">
                    <a:alpha val="100000"/>
                  </a:srgbClr>
                </a:gs>
              </a:gsLst>
              <a:lin ang="0"/>
            </a:gradFill>
            <a:ln w="19050" cap="rnd">
              <a:solidFill>
                <a:srgbClr val="424242"/>
              </a:solidFill>
              <a:prstDash val="solid"/>
              <a:round/>
            </a:ln>
          </p:spPr>
        </p:sp>
        <p:sp>
          <p:nvSpPr>
            <p:cNvPr name="TextBox 24" id="24"/>
            <p:cNvSpPr txBox="true"/>
            <p:nvPr/>
          </p:nvSpPr>
          <p:spPr>
            <a:xfrm>
              <a:off x="0" y="-28575"/>
              <a:ext cx="1836043" cy="535205"/>
            </a:xfrm>
            <a:prstGeom prst="rect">
              <a:avLst/>
            </a:prstGeom>
          </p:spPr>
          <p:txBody>
            <a:bodyPr anchor="ctr" rtlCol="false" tIns="50800" lIns="50800" bIns="50800" rIns="50800"/>
            <a:lstStyle/>
            <a:p>
              <a:pPr algn="ctr">
                <a:lnSpc>
                  <a:spcPts val="2015"/>
                </a:lnSpc>
              </a:pPr>
            </a:p>
          </p:txBody>
        </p:sp>
      </p:grpSp>
      <p:grpSp>
        <p:nvGrpSpPr>
          <p:cNvPr name="Group 25" id="25"/>
          <p:cNvGrpSpPr/>
          <p:nvPr/>
        </p:nvGrpSpPr>
        <p:grpSpPr>
          <a:xfrm rot="0">
            <a:off x="1695414" y="5171686"/>
            <a:ext cx="1154202" cy="804358"/>
            <a:chOff x="0" y="0"/>
            <a:chExt cx="303987" cy="211847"/>
          </a:xfrm>
        </p:grpSpPr>
        <p:sp>
          <p:nvSpPr>
            <p:cNvPr name="Freeform 26" id="26"/>
            <p:cNvSpPr/>
            <p:nvPr/>
          </p:nvSpPr>
          <p:spPr>
            <a:xfrm flipH="false" flipV="false" rot="0">
              <a:off x="0" y="0"/>
              <a:ext cx="303987" cy="211847"/>
            </a:xfrm>
            <a:custGeom>
              <a:avLst/>
              <a:gdLst/>
              <a:ahLst/>
              <a:cxnLst/>
              <a:rect r="r" b="b" t="t" l="l"/>
              <a:pathLst>
                <a:path h="211847" w="303987">
                  <a:moveTo>
                    <a:pt x="105924" y="0"/>
                  </a:moveTo>
                  <a:lnTo>
                    <a:pt x="198064" y="0"/>
                  </a:lnTo>
                  <a:cubicBezTo>
                    <a:pt x="256564" y="0"/>
                    <a:pt x="303987" y="47424"/>
                    <a:pt x="303987" y="105924"/>
                  </a:cubicBezTo>
                  <a:lnTo>
                    <a:pt x="303987" y="105924"/>
                  </a:lnTo>
                  <a:cubicBezTo>
                    <a:pt x="303987" y="134016"/>
                    <a:pt x="292827" y="160958"/>
                    <a:pt x="272963" y="180823"/>
                  </a:cubicBezTo>
                  <a:cubicBezTo>
                    <a:pt x="253098" y="200687"/>
                    <a:pt x="226156" y="211847"/>
                    <a:pt x="198064" y="211847"/>
                  </a:cubicBezTo>
                  <a:lnTo>
                    <a:pt x="105924" y="211847"/>
                  </a:lnTo>
                  <a:cubicBezTo>
                    <a:pt x="77831" y="211847"/>
                    <a:pt x="50889" y="200687"/>
                    <a:pt x="31024" y="180823"/>
                  </a:cubicBezTo>
                  <a:cubicBezTo>
                    <a:pt x="11160" y="160958"/>
                    <a:pt x="0" y="134016"/>
                    <a:pt x="0" y="105924"/>
                  </a:cubicBezTo>
                  <a:lnTo>
                    <a:pt x="0" y="105924"/>
                  </a:lnTo>
                  <a:cubicBezTo>
                    <a:pt x="0" y="77831"/>
                    <a:pt x="11160" y="50889"/>
                    <a:pt x="31024" y="31024"/>
                  </a:cubicBezTo>
                  <a:cubicBezTo>
                    <a:pt x="50889" y="11160"/>
                    <a:pt x="77831" y="0"/>
                    <a:pt x="105924" y="0"/>
                  </a:cubicBezTo>
                  <a:close/>
                </a:path>
              </a:pathLst>
            </a:custGeom>
            <a:solidFill>
              <a:srgbClr val="FFFFFF"/>
            </a:solidFill>
            <a:ln w="19050" cap="rnd">
              <a:solidFill>
                <a:srgbClr val="424242"/>
              </a:solidFill>
              <a:prstDash val="solid"/>
              <a:round/>
            </a:ln>
          </p:spPr>
        </p:sp>
        <p:sp>
          <p:nvSpPr>
            <p:cNvPr name="TextBox 27" id="27"/>
            <p:cNvSpPr txBox="true"/>
            <p:nvPr/>
          </p:nvSpPr>
          <p:spPr>
            <a:xfrm>
              <a:off x="0" y="-28575"/>
              <a:ext cx="303987" cy="240422"/>
            </a:xfrm>
            <a:prstGeom prst="rect">
              <a:avLst/>
            </a:prstGeom>
          </p:spPr>
          <p:txBody>
            <a:bodyPr anchor="ctr" rtlCol="false" tIns="50800" lIns="50800" bIns="50800" rIns="50800"/>
            <a:lstStyle/>
            <a:p>
              <a:pPr algn="ctr">
                <a:lnSpc>
                  <a:spcPts val="2015"/>
                </a:lnSpc>
              </a:pPr>
            </a:p>
          </p:txBody>
        </p:sp>
      </p:grpSp>
      <p:sp>
        <p:nvSpPr>
          <p:cNvPr name="TextBox 28" id="28"/>
          <p:cNvSpPr txBox="true"/>
          <p:nvPr/>
        </p:nvSpPr>
        <p:spPr>
          <a:xfrm rot="0">
            <a:off x="2927509" y="5054033"/>
            <a:ext cx="4815344"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Upperclassmen</a:t>
            </a:r>
          </a:p>
        </p:txBody>
      </p:sp>
      <p:grpSp>
        <p:nvGrpSpPr>
          <p:cNvPr name="Group 29" id="29"/>
          <p:cNvGrpSpPr/>
          <p:nvPr/>
        </p:nvGrpSpPr>
        <p:grpSpPr>
          <a:xfrm rot="0">
            <a:off x="1454314" y="7114219"/>
            <a:ext cx="6971227" cy="1923611"/>
            <a:chOff x="0" y="0"/>
            <a:chExt cx="1836043" cy="506630"/>
          </a:xfrm>
        </p:grpSpPr>
        <p:sp>
          <p:nvSpPr>
            <p:cNvPr name="Freeform 30" id="30"/>
            <p:cNvSpPr/>
            <p:nvPr/>
          </p:nvSpPr>
          <p:spPr>
            <a:xfrm flipH="false" flipV="false" rot="0">
              <a:off x="0" y="0"/>
              <a:ext cx="1836043" cy="506630"/>
            </a:xfrm>
            <a:custGeom>
              <a:avLst/>
              <a:gdLst/>
              <a:ahLst/>
              <a:cxnLst/>
              <a:rect r="r" b="b" t="t" l="l"/>
              <a:pathLst>
                <a:path h="506630" w="1836043">
                  <a:moveTo>
                    <a:pt x="73297" y="0"/>
                  </a:moveTo>
                  <a:lnTo>
                    <a:pt x="1762747" y="0"/>
                  </a:lnTo>
                  <a:cubicBezTo>
                    <a:pt x="1782186" y="0"/>
                    <a:pt x="1800830" y="7722"/>
                    <a:pt x="1814575" y="21468"/>
                  </a:cubicBezTo>
                  <a:cubicBezTo>
                    <a:pt x="1828321" y="35214"/>
                    <a:pt x="1836043" y="53857"/>
                    <a:pt x="1836043" y="73297"/>
                  </a:cubicBezTo>
                  <a:lnTo>
                    <a:pt x="1836043" y="433333"/>
                  </a:lnTo>
                  <a:cubicBezTo>
                    <a:pt x="1836043" y="473814"/>
                    <a:pt x="1803227" y="506630"/>
                    <a:pt x="1762747" y="506630"/>
                  </a:cubicBezTo>
                  <a:lnTo>
                    <a:pt x="73297" y="506630"/>
                  </a:lnTo>
                  <a:cubicBezTo>
                    <a:pt x="53857" y="506630"/>
                    <a:pt x="35214" y="498908"/>
                    <a:pt x="21468" y="485162"/>
                  </a:cubicBezTo>
                  <a:cubicBezTo>
                    <a:pt x="7722" y="471416"/>
                    <a:pt x="0" y="452773"/>
                    <a:pt x="0" y="433333"/>
                  </a:cubicBezTo>
                  <a:lnTo>
                    <a:pt x="0" y="73297"/>
                  </a:lnTo>
                  <a:cubicBezTo>
                    <a:pt x="0" y="53857"/>
                    <a:pt x="7722" y="35214"/>
                    <a:pt x="21468" y="21468"/>
                  </a:cubicBezTo>
                  <a:cubicBezTo>
                    <a:pt x="35214" y="7722"/>
                    <a:pt x="53857" y="0"/>
                    <a:pt x="73297" y="0"/>
                  </a:cubicBezTo>
                  <a:close/>
                </a:path>
              </a:pathLst>
            </a:custGeom>
            <a:gradFill rotWithShape="true">
              <a:gsLst>
                <a:gs pos="0">
                  <a:srgbClr val="A0CEFD">
                    <a:alpha val="100000"/>
                  </a:srgbClr>
                </a:gs>
                <a:gs pos="100000">
                  <a:srgbClr val="E4F2FF">
                    <a:alpha val="100000"/>
                  </a:srgbClr>
                </a:gs>
              </a:gsLst>
              <a:lin ang="0"/>
            </a:gradFill>
            <a:ln w="19050" cap="rnd">
              <a:solidFill>
                <a:srgbClr val="424242"/>
              </a:solidFill>
              <a:prstDash val="solid"/>
              <a:round/>
            </a:ln>
          </p:spPr>
        </p:sp>
        <p:sp>
          <p:nvSpPr>
            <p:cNvPr name="TextBox 31" id="31"/>
            <p:cNvSpPr txBox="true"/>
            <p:nvPr/>
          </p:nvSpPr>
          <p:spPr>
            <a:xfrm>
              <a:off x="0" y="-28575"/>
              <a:ext cx="1836043" cy="535205"/>
            </a:xfrm>
            <a:prstGeom prst="rect">
              <a:avLst/>
            </a:prstGeom>
          </p:spPr>
          <p:txBody>
            <a:bodyPr anchor="ctr" rtlCol="false" tIns="50800" lIns="50800" bIns="50800" rIns="50800"/>
            <a:lstStyle/>
            <a:p>
              <a:pPr algn="ctr">
                <a:lnSpc>
                  <a:spcPts val="2015"/>
                </a:lnSpc>
              </a:pPr>
            </a:p>
          </p:txBody>
        </p:sp>
      </p:grpSp>
      <p:sp>
        <p:nvSpPr>
          <p:cNvPr name="TextBox 32" id="32"/>
          <p:cNvSpPr txBox="true"/>
          <p:nvPr/>
        </p:nvSpPr>
        <p:spPr>
          <a:xfrm rot="0">
            <a:off x="2927509" y="7317333"/>
            <a:ext cx="4815344"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Upperclassmen</a:t>
            </a:r>
          </a:p>
        </p:txBody>
      </p:sp>
      <p:grpSp>
        <p:nvGrpSpPr>
          <p:cNvPr name="Group 33" id="33"/>
          <p:cNvGrpSpPr/>
          <p:nvPr/>
        </p:nvGrpSpPr>
        <p:grpSpPr>
          <a:xfrm rot="0">
            <a:off x="1695414" y="7241133"/>
            <a:ext cx="1154202" cy="804358"/>
            <a:chOff x="0" y="0"/>
            <a:chExt cx="303987" cy="211847"/>
          </a:xfrm>
        </p:grpSpPr>
        <p:sp>
          <p:nvSpPr>
            <p:cNvPr name="Freeform 34" id="34"/>
            <p:cNvSpPr/>
            <p:nvPr/>
          </p:nvSpPr>
          <p:spPr>
            <a:xfrm flipH="false" flipV="false" rot="0">
              <a:off x="0" y="0"/>
              <a:ext cx="303987" cy="211847"/>
            </a:xfrm>
            <a:custGeom>
              <a:avLst/>
              <a:gdLst/>
              <a:ahLst/>
              <a:cxnLst/>
              <a:rect r="r" b="b" t="t" l="l"/>
              <a:pathLst>
                <a:path h="211847" w="303987">
                  <a:moveTo>
                    <a:pt x="105924" y="0"/>
                  </a:moveTo>
                  <a:lnTo>
                    <a:pt x="198064" y="0"/>
                  </a:lnTo>
                  <a:cubicBezTo>
                    <a:pt x="256564" y="0"/>
                    <a:pt x="303987" y="47424"/>
                    <a:pt x="303987" y="105924"/>
                  </a:cubicBezTo>
                  <a:lnTo>
                    <a:pt x="303987" y="105924"/>
                  </a:lnTo>
                  <a:cubicBezTo>
                    <a:pt x="303987" y="134016"/>
                    <a:pt x="292827" y="160958"/>
                    <a:pt x="272963" y="180823"/>
                  </a:cubicBezTo>
                  <a:cubicBezTo>
                    <a:pt x="253098" y="200687"/>
                    <a:pt x="226156" y="211847"/>
                    <a:pt x="198064" y="211847"/>
                  </a:cubicBezTo>
                  <a:lnTo>
                    <a:pt x="105924" y="211847"/>
                  </a:lnTo>
                  <a:cubicBezTo>
                    <a:pt x="77831" y="211847"/>
                    <a:pt x="50889" y="200687"/>
                    <a:pt x="31024" y="180823"/>
                  </a:cubicBezTo>
                  <a:cubicBezTo>
                    <a:pt x="11160" y="160958"/>
                    <a:pt x="0" y="134016"/>
                    <a:pt x="0" y="105924"/>
                  </a:cubicBezTo>
                  <a:lnTo>
                    <a:pt x="0" y="105924"/>
                  </a:lnTo>
                  <a:cubicBezTo>
                    <a:pt x="0" y="77831"/>
                    <a:pt x="11160" y="50889"/>
                    <a:pt x="31024" y="31024"/>
                  </a:cubicBezTo>
                  <a:cubicBezTo>
                    <a:pt x="50889" y="11160"/>
                    <a:pt x="77831" y="0"/>
                    <a:pt x="105924" y="0"/>
                  </a:cubicBezTo>
                  <a:close/>
                </a:path>
              </a:pathLst>
            </a:custGeom>
            <a:solidFill>
              <a:srgbClr val="FFFFFF"/>
            </a:solidFill>
            <a:ln w="19050" cap="rnd">
              <a:solidFill>
                <a:srgbClr val="424242"/>
              </a:solidFill>
              <a:prstDash val="solid"/>
              <a:round/>
            </a:ln>
          </p:spPr>
        </p:sp>
        <p:sp>
          <p:nvSpPr>
            <p:cNvPr name="TextBox 35" id="35"/>
            <p:cNvSpPr txBox="true"/>
            <p:nvPr/>
          </p:nvSpPr>
          <p:spPr>
            <a:xfrm>
              <a:off x="0" y="-28575"/>
              <a:ext cx="303987" cy="240422"/>
            </a:xfrm>
            <a:prstGeom prst="rect">
              <a:avLst/>
            </a:prstGeom>
          </p:spPr>
          <p:txBody>
            <a:bodyPr anchor="ctr" rtlCol="false" tIns="50800" lIns="50800" bIns="50800" rIns="50800"/>
            <a:lstStyle/>
            <a:p>
              <a:pPr algn="ctr">
                <a:lnSpc>
                  <a:spcPts val="2015"/>
                </a:lnSpc>
              </a:pPr>
            </a:p>
          </p:txBody>
        </p:sp>
      </p:grpSp>
      <p:sp>
        <p:nvSpPr>
          <p:cNvPr name="TextBox 36" id="36"/>
          <p:cNvSpPr txBox="true"/>
          <p:nvPr/>
        </p:nvSpPr>
        <p:spPr>
          <a:xfrm rot="0">
            <a:off x="1862753" y="5368166"/>
            <a:ext cx="819524" cy="452247"/>
          </a:xfrm>
          <a:prstGeom prst="rect">
            <a:avLst/>
          </a:prstGeom>
        </p:spPr>
        <p:txBody>
          <a:bodyPr anchor="t" rtlCol="false" tIns="0" lIns="0" bIns="0" rIns="0">
            <a:spAutoFit/>
          </a:bodyPr>
          <a:lstStyle/>
          <a:p>
            <a:pPr algn="ctr">
              <a:lnSpc>
                <a:spcPts val="3383"/>
              </a:lnSpc>
            </a:pPr>
            <a:r>
              <a:rPr lang="en-US" b="true" sz="3600" spc="-169">
                <a:solidFill>
                  <a:srgbClr val="424242"/>
                </a:solidFill>
                <a:latin typeface="Open Sauce Heavy"/>
                <a:ea typeface="Open Sauce Heavy"/>
                <a:cs typeface="Open Sauce Heavy"/>
                <a:sym typeface="Open Sauce Heavy"/>
              </a:rPr>
              <a:t>1</a:t>
            </a:r>
          </a:p>
        </p:txBody>
      </p:sp>
      <p:sp>
        <p:nvSpPr>
          <p:cNvPr name="TextBox 37" id="37"/>
          <p:cNvSpPr txBox="true"/>
          <p:nvPr/>
        </p:nvSpPr>
        <p:spPr>
          <a:xfrm rot="0">
            <a:off x="1862753" y="7464814"/>
            <a:ext cx="819524" cy="452247"/>
          </a:xfrm>
          <a:prstGeom prst="rect">
            <a:avLst/>
          </a:prstGeom>
        </p:spPr>
        <p:txBody>
          <a:bodyPr anchor="t" rtlCol="false" tIns="0" lIns="0" bIns="0" rIns="0">
            <a:spAutoFit/>
          </a:bodyPr>
          <a:lstStyle/>
          <a:p>
            <a:pPr algn="ctr">
              <a:lnSpc>
                <a:spcPts val="3383"/>
              </a:lnSpc>
            </a:pPr>
            <a:r>
              <a:rPr lang="en-US" b="true" sz="3600" spc="-169">
                <a:solidFill>
                  <a:srgbClr val="424242"/>
                </a:solidFill>
                <a:latin typeface="Open Sauce Heavy"/>
                <a:ea typeface="Open Sauce Heavy"/>
                <a:cs typeface="Open Sauce Heavy"/>
                <a:sym typeface="Open Sauce Heavy"/>
              </a:rPr>
              <a:t>1</a:t>
            </a:r>
          </a:p>
        </p:txBody>
      </p:sp>
      <p:sp>
        <p:nvSpPr>
          <p:cNvPr name="TextBox 38" id="38"/>
          <p:cNvSpPr txBox="true"/>
          <p:nvPr/>
        </p:nvSpPr>
        <p:spPr>
          <a:xfrm rot="0">
            <a:off x="2849616" y="5647123"/>
            <a:ext cx="4815344" cy="1249680"/>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FOCUS GROUP 1 — SOCIAL RISK</a:t>
            </a:r>
          </a:p>
          <a:p>
            <a:pPr algn="l">
              <a:lnSpc>
                <a:spcPts val="2519"/>
              </a:lnSpc>
            </a:pPr>
            <a:r>
              <a:rPr lang="en-US" sz="1799" spc="-84">
                <a:solidFill>
                  <a:srgbClr val="424242"/>
                </a:solidFill>
                <a:latin typeface="Open Sauce Light"/>
                <a:ea typeface="Open Sauce Light"/>
                <a:cs typeface="Open Sauce Light"/>
                <a:sym typeface="Open Sauce Light"/>
              </a:rPr>
              <a:t>"I feel like I never see anyone wearing Under Armour. So I would be insecure."</a:t>
            </a:r>
          </a:p>
          <a:p>
            <a:pPr algn="l">
              <a:lnSpc>
                <a:spcPts val="2519"/>
              </a:lnSpc>
            </a:pPr>
          </a:p>
        </p:txBody>
      </p:sp>
      <p:sp>
        <p:nvSpPr>
          <p:cNvPr name="TextBox 39" id="39"/>
          <p:cNvSpPr txBox="true"/>
          <p:nvPr/>
        </p:nvSpPr>
        <p:spPr>
          <a:xfrm rot="0">
            <a:off x="2849186" y="7821802"/>
            <a:ext cx="5728755" cy="1249680"/>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FOCUS GROUP 1 — AD REACTION: PROTECT THIS HOUSE</a:t>
            </a:r>
          </a:p>
          <a:p>
            <a:pPr algn="l">
              <a:lnSpc>
                <a:spcPts val="2519"/>
              </a:lnSpc>
            </a:pPr>
            <a:r>
              <a:rPr lang="en-US" sz="1799" spc="-84">
                <a:solidFill>
                  <a:srgbClr val="424242"/>
                </a:solidFill>
                <a:latin typeface="Open Sauce Light"/>
                <a:ea typeface="Open Sauce Light"/>
                <a:cs typeface="Open Sauce Light"/>
                <a:sym typeface="Open Sauce Light"/>
              </a:rPr>
              <a:t>"Those are the most cringe ads I've ever seen in my life."</a:t>
            </a:r>
          </a:p>
          <a:p>
            <a:pPr algn="l">
              <a:lnSpc>
                <a:spcPts val="2519"/>
              </a:lnSpc>
            </a:pPr>
          </a:p>
        </p:txBody>
      </p:sp>
      <p:grpSp>
        <p:nvGrpSpPr>
          <p:cNvPr name="Group 40" id="40"/>
          <p:cNvGrpSpPr/>
          <p:nvPr/>
        </p:nvGrpSpPr>
        <p:grpSpPr>
          <a:xfrm rot="0">
            <a:off x="9144000" y="4939541"/>
            <a:ext cx="7258176" cy="1957263"/>
            <a:chOff x="0" y="0"/>
            <a:chExt cx="1911618" cy="515493"/>
          </a:xfrm>
        </p:grpSpPr>
        <p:sp>
          <p:nvSpPr>
            <p:cNvPr name="Freeform 41" id="41"/>
            <p:cNvSpPr/>
            <p:nvPr/>
          </p:nvSpPr>
          <p:spPr>
            <a:xfrm flipH="false" flipV="false" rot="0">
              <a:off x="0" y="0"/>
              <a:ext cx="1911618" cy="515493"/>
            </a:xfrm>
            <a:custGeom>
              <a:avLst/>
              <a:gdLst/>
              <a:ahLst/>
              <a:cxnLst/>
              <a:rect r="r" b="b" t="t" l="l"/>
              <a:pathLst>
                <a:path h="515493" w="1911618">
                  <a:moveTo>
                    <a:pt x="70399" y="0"/>
                  </a:moveTo>
                  <a:lnTo>
                    <a:pt x="1841220" y="0"/>
                  </a:lnTo>
                  <a:cubicBezTo>
                    <a:pt x="1880100" y="0"/>
                    <a:pt x="1911618" y="31519"/>
                    <a:pt x="1911618" y="70399"/>
                  </a:cubicBezTo>
                  <a:lnTo>
                    <a:pt x="1911618" y="445094"/>
                  </a:lnTo>
                  <a:cubicBezTo>
                    <a:pt x="1911618" y="463765"/>
                    <a:pt x="1904201" y="481671"/>
                    <a:pt x="1890999" y="494874"/>
                  </a:cubicBezTo>
                  <a:cubicBezTo>
                    <a:pt x="1877797" y="508076"/>
                    <a:pt x="1859891" y="515493"/>
                    <a:pt x="1841220" y="515493"/>
                  </a:cubicBezTo>
                  <a:lnTo>
                    <a:pt x="70399" y="515493"/>
                  </a:lnTo>
                  <a:cubicBezTo>
                    <a:pt x="31519" y="515493"/>
                    <a:pt x="0" y="483974"/>
                    <a:pt x="0" y="445094"/>
                  </a:cubicBezTo>
                  <a:lnTo>
                    <a:pt x="0" y="70399"/>
                  </a:lnTo>
                  <a:cubicBezTo>
                    <a:pt x="0" y="31519"/>
                    <a:pt x="31519" y="0"/>
                    <a:pt x="70399" y="0"/>
                  </a:cubicBezTo>
                  <a:close/>
                </a:path>
              </a:pathLst>
            </a:custGeom>
            <a:solidFill>
              <a:srgbClr val="D0D7DD"/>
            </a:solidFill>
            <a:ln w="19050" cap="rnd">
              <a:solidFill>
                <a:srgbClr val="424242"/>
              </a:solidFill>
              <a:prstDash val="solid"/>
              <a:round/>
            </a:ln>
          </p:spPr>
        </p:sp>
        <p:sp>
          <p:nvSpPr>
            <p:cNvPr name="TextBox 42" id="42"/>
            <p:cNvSpPr txBox="true"/>
            <p:nvPr/>
          </p:nvSpPr>
          <p:spPr>
            <a:xfrm>
              <a:off x="0" y="-28575"/>
              <a:ext cx="1911618" cy="544068"/>
            </a:xfrm>
            <a:prstGeom prst="rect">
              <a:avLst/>
            </a:prstGeom>
          </p:spPr>
          <p:txBody>
            <a:bodyPr anchor="ctr" rtlCol="false" tIns="50800" lIns="50800" bIns="50800" rIns="50800"/>
            <a:lstStyle/>
            <a:p>
              <a:pPr algn="ctr">
                <a:lnSpc>
                  <a:spcPts val="2015"/>
                </a:lnSpc>
              </a:pPr>
            </a:p>
          </p:txBody>
        </p:sp>
      </p:grpSp>
      <p:grpSp>
        <p:nvGrpSpPr>
          <p:cNvPr name="Group 43" id="43"/>
          <p:cNvGrpSpPr/>
          <p:nvPr/>
        </p:nvGrpSpPr>
        <p:grpSpPr>
          <a:xfrm rot="0">
            <a:off x="9144000" y="7163504"/>
            <a:ext cx="7258176" cy="1957263"/>
            <a:chOff x="0" y="0"/>
            <a:chExt cx="1911618" cy="515493"/>
          </a:xfrm>
        </p:grpSpPr>
        <p:sp>
          <p:nvSpPr>
            <p:cNvPr name="Freeform 44" id="44"/>
            <p:cNvSpPr/>
            <p:nvPr/>
          </p:nvSpPr>
          <p:spPr>
            <a:xfrm flipH="false" flipV="false" rot="0">
              <a:off x="0" y="0"/>
              <a:ext cx="1911618" cy="515493"/>
            </a:xfrm>
            <a:custGeom>
              <a:avLst/>
              <a:gdLst/>
              <a:ahLst/>
              <a:cxnLst/>
              <a:rect r="r" b="b" t="t" l="l"/>
              <a:pathLst>
                <a:path h="515493" w="1911618">
                  <a:moveTo>
                    <a:pt x="70399" y="0"/>
                  </a:moveTo>
                  <a:lnTo>
                    <a:pt x="1841220" y="0"/>
                  </a:lnTo>
                  <a:cubicBezTo>
                    <a:pt x="1880100" y="0"/>
                    <a:pt x="1911618" y="31519"/>
                    <a:pt x="1911618" y="70399"/>
                  </a:cubicBezTo>
                  <a:lnTo>
                    <a:pt x="1911618" y="445094"/>
                  </a:lnTo>
                  <a:cubicBezTo>
                    <a:pt x="1911618" y="463765"/>
                    <a:pt x="1904201" y="481671"/>
                    <a:pt x="1890999" y="494874"/>
                  </a:cubicBezTo>
                  <a:cubicBezTo>
                    <a:pt x="1877797" y="508076"/>
                    <a:pt x="1859891" y="515493"/>
                    <a:pt x="1841220" y="515493"/>
                  </a:cubicBezTo>
                  <a:lnTo>
                    <a:pt x="70399" y="515493"/>
                  </a:lnTo>
                  <a:cubicBezTo>
                    <a:pt x="31519" y="515493"/>
                    <a:pt x="0" y="483974"/>
                    <a:pt x="0" y="445094"/>
                  </a:cubicBezTo>
                  <a:lnTo>
                    <a:pt x="0" y="70399"/>
                  </a:lnTo>
                  <a:cubicBezTo>
                    <a:pt x="0" y="31519"/>
                    <a:pt x="31519" y="0"/>
                    <a:pt x="70399" y="0"/>
                  </a:cubicBezTo>
                  <a:close/>
                </a:path>
              </a:pathLst>
            </a:custGeom>
            <a:solidFill>
              <a:srgbClr val="D0D7DD"/>
            </a:solidFill>
            <a:ln w="19050" cap="rnd">
              <a:solidFill>
                <a:srgbClr val="424242"/>
              </a:solidFill>
              <a:prstDash val="solid"/>
              <a:round/>
            </a:ln>
          </p:spPr>
        </p:sp>
        <p:sp>
          <p:nvSpPr>
            <p:cNvPr name="TextBox 45" id="45"/>
            <p:cNvSpPr txBox="true"/>
            <p:nvPr/>
          </p:nvSpPr>
          <p:spPr>
            <a:xfrm>
              <a:off x="0" y="-28575"/>
              <a:ext cx="1911618" cy="544068"/>
            </a:xfrm>
            <a:prstGeom prst="rect">
              <a:avLst/>
            </a:prstGeom>
          </p:spPr>
          <p:txBody>
            <a:bodyPr anchor="ctr" rtlCol="false" tIns="50800" lIns="50800" bIns="50800" rIns="50800"/>
            <a:lstStyle/>
            <a:p>
              <a:pPr algn="ctr">
                <a:lnSpc>
                  <a:spcPts val="2015"/>
                </a:lnSpc>
              </a:pPr>
            </a:p>
          </p:txBody>
        </p:sp>
      </p:grpSp>
      <p:grpSp>
        <p:nvGrpSpPr>
          <p:cNvPr name="Group 46" id="46"/>
          <p:cNvGrpSpPr/>
          <p:nvPr/>
        </p:nvGrpSpPr>
        <p:grpSpPr>
          <a:xfrm rot="0">
            <a:off x="9320107" y="5104102"/>
            <a:ext cx="1154202" cy="804358"/>
            <a:chOff x="0" y="0"/>
            <a:chExt cx="303987" cy="211847"/>
          </a:xfrm>
        </p:grpSpPr>
        <p:sp>
          <p:nvSpPr>
            <p:cNvPr name="Freeform 47" id="47"/>
            <p:cNvSpPr/>
            <p:nvPr/>
          </p:nvSpPr>
          <p:spPr>
            <a:xfrm flipH="false" flipV="false" rot="0">
              <a:off x="0" y="0"/>
              <a:ext cx="303987" cy="211847"/>
            </a:xfrm>
            <a:custGeom>
              <a:avLst/>
              <a:gdLst/>
              <a:ahLst/>
              <a:cxnLst/>
              <a:rect r="r" b="b" t="t" l="l"/>
              <a:pathLst>
                <a:path h="211847" w="303987">
                  <a:moveTo>
                    <a:pt x="105924" y="0"/>
                  </a:moveTo>
                  <a:lnTo>
                    <a:pt x="198064" y="0"/>
                  </a:lnTo>
                  <a:cubicBezTo>
                    <a:pt x="256564" y="0"/>
                    <a:pt x="303987" y="47424"/>
                    <a:pt x="303987" y="105924"/>
                  </a:cubicBezTo>
                  <a:lnTo>
                    <a:pt x="303987" y="105924"/>
                  </a:lnTo>
                  <a:cubicBezTo>
                    <a:pt x="303987" y="134016"/>
                    <a:pt x="292827" y="160958"/>
                    <a:pt x="272963" y="180823"/>
                  </a:cubicBezTo>
                  <a:cubicBezTo>
                    <a:pt x="253098" y="200687"/>
                    <a:pt x="226156" y="211847"/>
                    <a:pt x="198064" y="211847"/>
                  </a:cubicBezTo>
                  <a:lnTo>
                    <a:pt x="105924" y="211847"/>
                  </a:lnTo>
                  <a:cubicBezTo>
                    <a:pt x="77831" y="211847"/>
                    <a:pt x="50889" y="200687"/>
                    <a:pt x="31024" y="180823"/>
                  </a:cubicBezTo>
                  <a:cubicBezTo>
                    <a:pt x="11160" y="160958"/>
                    <a:pt x="0" y="134016"/>
                    <a:pt x="0" y="105924"/>
                  </a:cubicBezTo>
                  <a:lnTo>
                    <a:pt x="0" y="105924"/>
                  </a:lnTo>
                  <a:cubicBezTo>
                    <a:pt x="0" y="77831"/>
                    <a:pt x="11160" y="50889"/>
                    <a:pt x="31024" y="31024"/>
                  </a:cubicBezTo>
                  <a:cubicBezTo>
                    <a:pt x="50889" y="11160"/>
                    <a:pt x="77831" y="0"/>
                    <a:pt x="105924" y="0"/>
                  </a:cubicBezTo>
                  <a:close/>
                </a:path>
              </a:pathLst>
            </a:custGeom>
            <a:solidFill>
              <a:srgbClr val="FFFFFF"/>
            </a:solidFill>
            <a:ln w="19050" cap="rnd">
              <a:solidFill>
                <a:srgbClr val="424242"/>
              </a:solidFill>
              <a:prstDash val="solid"/>
              <a:round/>
            </a:ln>
          </p:spPr>
        </p:sp>
        <p:sp>
          <p:nvSpPr>
            <p:cNvPr name="TextBox 48" id="48"/>
            <p:cNvSpPr txBox="true"/>
            <p:nvPr/>
          </p:nvSpPr>
          <p:spPr>
            <a:xfrm>
              <a:off x="0" y="-28575"/>
              <a:ext cx="303987" cy="240422"/>
            </a:xfrm>
            <a:prstGeom prst="rect">
              <a:avLst/>
            </a:prstGeom>
          </p:spPr>
          <p:txBody>
            <a:bodyPr anchor="ctr" rtlCol="false" tIns="50800" lIns="50800" bIns="50800" rIns="50800"/>
            <a:lstStyle/>
            <a:p>
              <a:pPr algn="ctr">
                <a:lnSpc>
                  <a:spcPts val="2015"/>
                </a:lnSpc>
              </a:pPr>
            </a:p>
          </p:txBody>
        </p:sp>
      </p:grpSp>
      <p:grpSp>
        <p:nvGrpSpPr>
          <p:cNvPr name="Group 49" id="49"/>
          <p:cNvGrpSpPr/>
          <p:nvPr/>
        </p:nvGrpSpPr>
        <p:grpSpPr>
          <a:xfrm rot="0">
            <a:off x="9339157" y="7369564"/>
            <a:ext cx="1154202" cy="804358"/>
            <a:chOff x="0" y="0"/>
            <a:chExt cx="303987" cy="211847"/>
          </a:xfrm>
        </p:grpSpPr>
        <p:sp>
          <p:nvSpPr>
            <p:cNvPr name="Freeform 50" id="50"/>
            <p:cNvSpPr/>
            <p:nvPr/>
          </p:nvSpPr>
          <p:spPr>
            <a:xfrm flipH="false" flipV="false" rot="0">
              <a:off x="0" y="0"/>
              <a:ext cx="303987" cy="211847"/>
            </a:xfrm>
            <a:custGeom>
              <a:avLst/>
              <a:gdLst/>
              <a:ahLst/>
              <a:cxnLst/>
              <a:rect r="r" b="b" t="t" l="l"/>
              <a:pathLst>
                <a:path h="211847" w="303987">
                  <a:moveTo>
                    <a:pt x="105924" y="0"/>
                  </a:moveTo>
                  <a:lnTo>
                    <a:pt x="198064" y="0"/>
                  </a:lnTo>
                  <a:cubicBezTo>
                    <a:pt x="256564" y="0"/>
                    <a:pt x="303987" y="47424"/>
                    <a:pt x="303987" y="105924"/>
                  </a:cubicBezTo>
                  <a:lnTo>
                    <a:pt x="303987" y="105924"/>
                  </a:lnTo>
                  <a:cubicBezTo>
                    <a:pt x="303987" y="134016"/>
                    <a:pt x="292827" y="160958"/>
                    <a:pt x="272963" y="180823"/>
                  </a:cubicBezTo>
                  <a:cubicBezTo>
                    <a:pt x="253098" y="200687"/>
                    <a:pt x="226156" y="211847"/>
                    <a:pt x="198064" y="211847"/>
                  </a:cubicBezTo>
                  <a:lnTo>
                    <a:pt x="105924" y="211847"/>
                  </a:lnTo>
                  <a:cubicBezTo>
                    <a:pt x="77831" y="211847"/>
                    <a:pt x="50889" y="200687"/>
                    <a:pt x="31024" y="180823"/>
                  </a:cubicBezTo>
                  <a:cubicBezTo>
                    <a:pt x="11160" y="160958"/>
                    <a:pt x="0" y="134016"/>
                    <a:pt x="0" y="105924"/>
                  </a:cubicBezTo>
                  <a:lnTo>
                    <a:pt x="0" y="105924"/>
                  </a:lnTo>
                  <a:cubicBezTo>
                    <a:pt x="0" y="77831"/>
                    <a:pt x="11160" y="50889"/>
                    <a:pt x="31024" y="31024"/>
                  </a:cubicBezTo>
                  <a:cubicBezTo>
                    <a:pt x="50889" y="11160"/>
                    <a:pt x="77831" y="0"/>
                    <a:pt x="105924" y="0"/>
                  </a:cubicBezTo>
                  <a:close/>
                </a:path>
              </a:pathLst>
            </a:custGeom>
            <a:solidFill>
              <a:srgbClr val="FFFFFF"/>
            </a:solidFill>
            <a:ln w="19050" cap="rnd">
              <a:solidFill>
                <a:srgbClr val="424242"/>
              </a:solidFill>
              <a:prstDash val="solid"/>
              <a:round/>
            </a:ln>
          </p:spPr>
        </p:sp>
        <p:sp>
          <p:nvSpPr>
            <p:cNvPr name="TextBox 51" id="51"/>
            <p:cNvSpPr txBox="true"/>
            <p:nvPr/>
          </p:nvSpPr>
          <p:spPr>
            <a:xfrm>
              <a:off x="0" y="-28575"/>
              <a:ext cx="303987" cy="240422"/>
            </a:xfrm>
            <a:prstGeom prst="rect">
              <a:avLst/>
            </a:prstGeom>
          </p:spPr>
          <p:txBody>
            <a:bodyPr anchor="ctr" rtlCol="false" tIns="50800" lIns="50800" bIns="50800" rIns="50800"/>
            <a:lstStyle/>
            <a:p>
              <a:pPr algn="ctr">
                <a:lnSpc>
                  <a:spcPts val="2015"/>
                </a:lnSpc>
              </a:pPr>
            </a:p>
          </p:txBody>
        </p:sp>
      </p:grpSp>
      <p:sp>
        <p:nvSpPr>
          <p:cNvPr name="TextBox 52" id="52"/>
          <p:cNvSpPr txBox="true"/>
          <p:nvPr/>
        </p:nvSpPr>
        <p:spPr>
          <a:xfrm rot="0">
            <a:off x="9487445" y="5327782"/>
            <a:ext cx="819524" cy="452247"/>
          </a:xfrm>
          <a:prstGeom prst="rect">
            <a:avLst/>
          </a:prstGeom>
        </p:spPr>
        <p:txBody>
          <a:bodyPr anchor="t" rtlCol="false" tIns="0" lIns="0" bIns="0" rIns="0">
            <a:spAutoFit/>
          </a:bodyPr>
          <a:lstStyle/>
          <a:p>
            <a:pPr algn="ctr">
              <a:lnSpc>
                <a:spcPts val="3383"/>
              </a:lnSpc>
            </a:pPr>
            <a:r>
              <a:rPr lang="en-US" b="true" sz="3600" spc="-169">
                <a:solidFill>
                  <a:srgbClr val="424242"/>
                </a:solidFill>
                <a:latin typeface="Open Sauce Heavy"/>
                <a:ea typeface="Open Sauce Heavy"/>
                <a:cs typeface="Open Sauce Heavy"/>
                <a:sym typeface="Open Sauce Heavy"/>
              </a:rPr>
              <a:t>2</a:t>
            </a:r>
          </a:p>
        </p:txBody>
      </p:sp>
      <p:sp>
        <p:nvSpPr>
          <p:cNvPr name="TextBox 53" id="53"/>
          <p:cNvSpPr txBox="true"/>
          <p:nvPr/>
        </p:nvSpPr>
        <p:spPr>
          <a:xfrm rot="0">
            <a:off x="9487445" y="7593244"/>
            <a:ext cx="819524" cy="452247"/>
          </a:xfrm>
          <a:prstGeom prst="rect">
            <a:avLst/>
          </a:prstGeom>
        </p:spPr>
        <p:txBody>
          <a:bodyPr anchor="t" rtlCol="false" tIns="0" lIns="0" bIns="0" rIns="0">
            <a:spAutoFit/>
          </a:bodyPr>
          <a:lstStyle/>
          <a:p>
            <a:pPr algn="ctr">
              <a:lnSpc>
                <a:spcPts val="3383"/>
              </a:lnSpc>
            </a:pPr>
            <a:r>
              <a:rPr lang="en-US" b="true" sz="3600" spc="-169">
                <a:solidFill>
                  <a:srgbClr val="424242"/>
                </a:solidFill>
                <a:latin typeface="Open Sauce Heavy"/>
                <a:ea typeface="Open Sauce Heavy"/>
                <a:cs typeface="Open Sauce Heavy"/>
                <a:sym typeface="Open Sauce Heavy"/>
              </a:rPr>
              <a:t>2</a:t>
            </a:r>
          </a:p>
        </p:txBody>
      </p:sp>
      <p:sp>
        <p:nvSpPr>
          <p:cNvPr name="TextBox 54" id="54"/>
          <p:cNvSpPr txBox="true"/>
          <p:nvPr/>
        </p:nvSpPr>
        <p:spPr>
          <a:xfrm rot="0">
            <a:off x="10550508" y="5094417"/>
            <a:ext cx="4815344"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Bold"/>
                <a:ea typeface="Open Sauce Bold"/>
                <a:cs typeface="Open Sauce Bold"/>
                <a:sym typeface="Open Sauce Bold"/>
              </a:rPr>
              <a:t>Underclassmen</a:t>
            </a:r>
          </a:p>
        </p:txBody>
      </p:sp>
      <p:sp>
        <p:nvSpPr>
          <p:cNvPr name="TextBox 55" id="55"/>
          <p:cNvSpPr txBox="true"/>
          <p:nvPr/>
        </p:nvSpPr>
        <p:spPr>
          <a:xfrm rot="0">
            <a:off x="10569558" y="7496879"/>
            <a:ext cx="4815344" cy="452247"/>
          </a:xfrm>
          <a:prstGeom prst="rect">
            <a:avLst/>
          </a:prstGeom>
        </p:spPr>
        <p:txBody>
          <a:bodyPr anchor="t" rtlCol="false" tIns="0" lIns="0" bIns="0" rIns="0">
            <a:spAutoFit/>
          </a:bodyPr>
          <a:lstStyle/>
          <a:p>
            <a:pPr algn="l">
              <a:lnSpc>
                <a:spcPts val="3383"/>
              </a:lnSpc>
            </a:pPr>
            <a:r>
              <a:rPr lang="en-US" sz="3600" spc="-169" b="true">
                <a:solidFill>
                  <a:srgbClr val="424242"/>
                </a:solidFill>
                <a:latin typeface="Open Sauce Heavy"/>
                <a:ea typeface="Open Sauce Heavy"/>
                <a:cs typeface="Open Sauce Heavy"/>
                <a:sym typeface="Open Sauce Heavy"/>
              </a:rPr>
              <a:t>Underclassmen</a:t>
            </a:r>
          </a:p>
        </p:txBody>
      </p:sp>
      <p:sp>
        <p:nvSpPr>
          <p:cNvPr name="TextBox 56" id="56"/>
          <p:cNvSpPr txBox="true"/>
          <p:nvPr/>
        </p:nvSpPr>
        <p:spPr>
          <a:xfrm rot="0">
            <a:off x="10474308" y="5647123"/>
            <a:ext cx="5253950" cy="935355"/>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Light"/>
                <a:ea typeface="Open Sauce Light"/>
                <a:cs typeface="Open Sauce Light"/>
                <a:sym typeface="Open Sauce Light"/>
              </a:rPr>
              <a:t>FOCUS GROUP 2 — AD REACTION: STEPH CURRY</a:t>
            </a:r>
          </a:p>
          <a:p>
            <a:pPr algn="l">
              <a:lnSpc>
                <a:spcPts val="2519"/>
              </a:lnSpc>
            </a:pPr>
            <a:r>
              <a:rPr lang="en-US" sz="1799" spc="-84">
                <a:solidFill>
                  <a:srgbClr val="424242"/>
                </a:solidFill>
                <a:latin typeface="Open Sauce Light"/>
                <a:ea typeface="Open Sauce Light"/>
                <a:cs typeface="Open Sauce Light"/>
                <a:sym typeface="Open Sauce Light"/>
              </a:rPr>
              <a:t>"It's only for people who are serious about the gym. It drives you away from buying Under Armour."</a:t>
            </a:r>
          </a:p>
        </p:txBody>
      </p:sp>
      <p:sp>
        <p:nvSpPr>
          <p:cNvPr name="TextBox 57" id="57"/>
          <p:cNvSpPr txBox="true"/>
          <p:nvPr/>
        </p:nvSpPr>
        <p:spPr>
          <a:xfrm rot="0">
            <a:off x="10569558" y="7964677"/>
            <a:ext cx="4815344" cy="1249680"/>
          </a:xfrm>
          <a:prstGeom prst="rect">
            <a:avLst/>
          </a:prstGeom>
        </p:spPr>
        <p:txBody>
          <a:bodyPr anchor="t" rtlCol="false" tIns="0" lIns="0" bIns="0" rIns="0">
            <a:spAutoFit/>
          </a:bodyPr>
          <a:lstStyle/>
          <a:p>
            <a:pPr algn="l">
              <a:lnSpc>
                <a:spcPts val="2519"/>
              </a:lnSpc>
            </a:pPr>
            <a:r>
              <a:rPr lang="en-US" sz="1799" spc="-84">
                <a:solidFill>
                  <a:srgbClr val="424242"/>
                </a:solidFill>
                <a:latin typeface="Open Sauce"/>
                <a:ea typeface="Open Sauce"/>
                <a:cs typeface="Open Sauce"/>
                <a:sym typeface="Open Sauce"/>
              </a:rPr>
              <a:t>LIFESTYLE VS. SPECIALIZED TOOL</a:t>
            </a:r>
          </a:p>
          <a:p>
            <a:pPr algn="l">
              <a:lnSpc>
                <a:spcPts val="2519"/>
              </a:lnSpc>
            </a:pPr>
            <a:r>
              <a:rPr lang="en-US" sz="1799" spc="-84">
                <a:solidFill>
                  <a:srgbClr val="424242"/>
                </a:solidFill>
                <a:latin typeface="Open Sauce"/>
                <a:ea typeface="Open Sauce"/>
                <a:cs typeface="Open Sauce"/>
                <a:sym typeface="Open Sauce"/>
              </a:rPr>
              <a:t>"specialized tool unless you're like a fifth grader, then you're rocking that sh*t all the time."</a:t>
            </a:r>
          </a:p>
          <a:p>
            <a:pPr algn="l">
              <a:lnSpc>
                <a:spcPts val="2519"/>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0D7DD"/>
        </a:solidFill>
      </p:bgPr>
    </p:bg>
    <p:spTree>
      <p:nvGrpSpPr>
        <p:cNvPr id="1" name=""/>
        <p:cNvGrpSpPr/>
        <p:nvPr/>
      </p:nvGrpSpPr>
      <p:grpSpPr>
        <a:xfrm>
          <a:off x="0" y="0"/>
          <a:ext cx="0" cy="0"/>
          <a:chOff x="0" y="0"/>
          <a:chExt cx="0" cy="0"/>
        </a:xfrm>
      </p:grpSpPr>
      <p:sp>
        <p:nvSpPr>
          <p:cNvPr name="Freeform 2" id="2"/>
          <p:cNvSpPr/>
          <p:nvPr/>
        </p:nvSpPr>
        <p:spPr>
          <a:xfrm flipH="false" flipV="false" rot="-1977201">
            <a:off x="8225845" y="-1683993"/>
            <a:ext cx="12791303" cy="9442307"/>
          </a:xfrm>
          <a:custGeom>
            <a:avLst/>
            <a:gdLst/>
            <a:ahLst/>
            <a:cxnLst/>
            <a:rect r="r" b="b" t="t" l="l"/>
            <a:pathLst>
              <a:path h="9442307" w="12791303">
                <a:moveTo>
                  <a:pt x="0" y="0"/>
                </a:moveTo>
                <a:lnTo>
                  <a:pt x="12791303" y="0"/>
                </a:lnTo>
                <a:lnTo>
                  <a:pt x="12791303" y="9442307"/>
                </a:lnTo>
                <a:lnTo>
                  <a:pt x="0" y="9442307"/>
                </a:lnTo>
                <a:lnTo>
                  <a:pt x="0" y="0"/>
                </a:lnTo>
                <a:close/>
              </a:path>
            </a:pathLst>
          </a:custGeom>
          <a:blipFill>
            <a:blip r:embed="rId2">
              <a:alphaModFix amt="28000"/>
            </a:blip>
            <a:stretch>
              <a:fillRect l="0" t="0" r="0" b="0"/>
            </a:stretch>
          </a:blipFill>
        </p:spPr>
      </p:sp>
      <p:grpSp>
        <p:nvGrpSpPr>
          <p:cNvPr name="Group 3" id="3"/>
          <p:cNvGrpSpPr/>
          <p:nvPr/>
        </p:nvGrpSpPr>
        <p:grpSpPr>
          <a:xfrm rot="0">
            <a:off x="8082388" y="2181550"/>
            <a:ext cx="10080578" cy="5776008"/>
            <a:chOff x="0" y="0"/>
            <a:chExt cx="2654967" cy="1521253"/>
          </a:xfrm>
        </p:grpSpPr>
        <p:sp>
          <p:nvSpPr>
            <p:cNvPr name="Freeform 4" id="4"/>
            <p:cNvSpPr/>
            <p:nvPr/>
          </p:nvSpPr>
          <p:spPr>
            <a:xfrm flipH="false" flipV="false" rot="0">
              <a:off x="0" y="0"/>
              <a:ext cx="2654967" cy="1521253"/>
            </a:xfrm>
            <a:custGeom>
              <a:avLst/>
              <a:gdLst/>
              <a:ahLst/>
              <a:cxnLst/>
              <a:rect r="r" b="b" t="t" l="l"/>
              <a:pathLst>
                <a:path h="1521253" w="2654967">
                  <a:moveTo>
                    <a:pt x="71424" y="0"/>
                  </a:moveTo>
                  <a:lnTo>
                    <a:pt x="2583543" y="0"/>
                  </a:lnTo>
                  <a:cubicBezTo>
                    <a:pt x="2602486" y="0"/>
                    <a:pt x="2620653" y="7525"/>
                    <a:pt x="2634047" y="20920"/>
                  </a:cubicBezTo>
                  <a:cubicBezTo>
                    <a:pt x="2647442" y="34314"/>
                    <a:pt x="2654967" y="52481"/>
                    <a:pt x="2654967" y="71424"/>
                  </a:cubicBezTo>
                  <a:lnTo>
                    <a:pt x="2654967" y="1449829"/>
                  </a:lnTo>
                  <a:cubicBezTo>
                    <a:pt x="2654967" y="1468772"/>
                    <a:pt x="2647442" y="1486939"/>
                    <a:pt x="2634047" y="1500333"/>
                  </a:cubicBezTo>
                  <a:cubicBezTo>
                    <a:pt x="2620653" y="1513728"/>
                    <a:pt x="2602486" y="1521253"/>
                    <a:pt x="2583543" y="1521253"/>
                  </a:cubicBezTo>
                  <a:lnTo>
                    <a:pt x="71424" y="1521253"/>
                  </a:lnTo>
                  <a:cubicBezTo>
                    <a:pt x="52481" y="1521253"/>
                    <a:pt x="34314" y="1513728"/>
                    <a:pt x="20920" y="1500333"/>
                  </a:cubicBezTo>
                  <a:cubicBezTo>
                    <a:pt x="7525" y="1486939"/>
                    <a:pt x="0" y="1468772"/>
                    <a:pt x="0" y="1449829"/>
                  </a:cubicBezTo>
                  <a:lnTo>
                    <a:pt x="0" y="71424"/>
                  </a:lnTo>
                  <a:cubicBezTo>
                    <a:pt x="0" y="52481"/>
                    <a:pt x="7525" y="34314"/>
                    <a:pt x="20920" y="20920"/>
                  </a:cubicBezTo>
                  <a:cubicBezTo>
                    <a:pt x="34314" y="7525"/>
                    <a:pt x="52481" y="0"/>
                    <a:pt x="71424" y="0"/>
                  </a:cubicBezTo>
                  <a:close/>
                </a:path>
              </a:pathLst>
            </a:custGeom>
            <a:solidFill>
              <a:srgbClr val="D0D7DD"/>
            </a:solidFill>
            <a:ln w="19050" cap="rnd">
              <a:solidFill>
                <a:srgbClr val="424242"/>
              </a:solidFill>
              <a:prstDash val="solid"/>
              <a:round/>
            </a:ln>
          </p:spPr>
        </p:sp>
        <p:sp>
          <p:nvSpPr>
            <p:cNvPr name="TextBox 5" id="5"/>
            <p:cNvSpPr txBox="true"/>
            <p:nvPr/>
          </p:nvSpPr>
          <p:spPr>
            <a:xfrm>
              <a:off x="0" y="-28575"/>
              <a:ext cx="2654967" cy="1549828"/>
            </a:xfrm>
            <a:prstGeom prst="rect">
              <a:avLst/>
            </a:prstGeom>
          </p:spPr>
          <p:txBody>
            <a:bodyPr anchor="ctr" rtlCol="false" tIns="50800" lIns="50800" bIns="50800" rIns="50800"/>
            <a:lstStyle/>
            <a:p>
              <a:pPr algn="ctr">
                <a:lnSpc>
                  <a:spcPts val="2015"/>
                </a:lnSpc>
              </a:pPr>
            </a:p>
          </p:txBody>
        </p:sp>
      </p:grpSp>
      <p:sp>
        <p:nvSpPr>
          <p:cNvPr name="Freeform 6" id="6"/>
          <p:cNvSpPr/>
          <p:nvPr/>
        </p:nvSpPr>
        <p:spPr>
          <a:xfrm flipH="false" flipV="false" rot="0">
            <a:off x="8322550" y="2523530"/>
            <a:ext cx="9600253" cy="5125039"/>
          </a:xfrm>
          <a:custGeom>
            <a:avLst/>
            <a:gdLst/>
            <a:ahLst/>
            <a:cxnLst/>
            <a:rect r="r" b="b" t="t" l="l"/>
            <a:pathLst>
              <a:path h="5125039" w="9600253">
                <a:moveTo>
                  <a:pt x="0" y="0"/>
                </a:moveTo>
                <a:lnTo>
                  <a:pt x="9600253" y="0"/>
                </a:lnTo>
                <a:lnTo>
                  <a:pt x="9600253" y="5125040"/>
                </a:lnTo>
                <a:lnTo>
                  <a:pt x="0" y="5125040"/>
                </a:lnTo>
                <a:lnTo>
                  <a:pt x="0" y="0"/>
                </a:lnTo>
                <a:close/>
              </a:path>
            </a:pathLst>
          </a:custGeom>
          <a:blipFill>
            <a:blip r:embed="rId3"/>
            <a:stretch>
              <a:fillRect l="0" t="0" r="0" b="0"/>
            </a:stretch>
          </a:blipFill>
        </p:spPr>
      </p:sp>
      <p:sp>
        <p:nvSpPr>
          <p:cNvPr name="TextBox 7" id="7"/>
          <p:cNvSpPr txBox="true"/>
          <p:nvPr/>
        </p:nvSpPr>
        <p:spPr>
          <a:xfrm rot="0">
            <a:off x="431290" y="2568371"/>
            <a:ext cx="8284562" cy="2706371"/>
          </a:xfrm>
          <a:prstGeom prst="rect">
            <a:avLst/>
          </a:prstGeom>
        </p:spPr>
        <p:txBody>
          <a:bodyPr anchor="t" rtlCol="false" tIns="0" lIns="0" bIns="0" rIns="0">
            <a:spAutoFit/>
          </a:bodyPr>
          <a:lstStyle/>
          <a:p>
            <a:pPr algn="l">
              <a:lnSpc>
                <a:spcPts val="10340"/>
              </a:lnSpc>
            </a:pPr>
            <a:r>
              <a:rPr lang="en-US" sz="11000" spc="-517" b="true">
                <a:solidFill>
                  <a:srgbClr val="424242"/>
                </a:solidFill>
                <a:latin typeface="Open Sauce Heavy"/>
                <a:ea typeface="Open Sauce Heavy"/>
                <a:cs typeface="Open Sauce Heavy"/>
                <a:sym typeface="Open Sauce Heavy"/>
              </a:rPr>
              <a:t>22-Hour Campaign</a:t>
            </a:r>
          </a:p>
        </p:txBody>
      </p:sp>
      <p:sp>
        <p:nvSpPr>
          <p:cNvPr name="TextBox 8" id="8"/>
          <p:cNvSpPr txBox="true"/>
          <p:nvPr/>
        </p:nvSpPr>
        <p:spPr>
          <a:xfrm rot="0">
            <a:off x="558541" y="5396761"/>
            <a:ext cx="6867724" cy="1663065"/>
          </a:xfrm>
          <a:prstGeom prst="rect">
            <a:avLst/>
          </a:prstGeom>
        </p:spPr>
        <p:txBody>
          <a:bodyPr anchor="t" rtlCol="false" tIns="0" lIns="0" bIns="0" rIns="0">
            <a:spAutoFit/>
          </a:bodyPr>
          <a:lstStyle/>
          <a:p>
            <a:pPr algn="l">
              <a:lnSpc>
                <a:spcPts val="3359"/>
              </a:lnSpc>
            </a:pPr>
            <a:r>
              <a:rPr lang="en-US" sz="2400" spc="-112">
                <a:solidFill>
                  <a:srgbClr val="424242"/>
                </a:solidFill>
                <a:latin typeface="Open Sauce Light"/>
                <a:ea typeface="Open Sauce Light"/>
                <a:cs typeface="Open Sauce Light"/>
                <a:sym typeface="Open Sauce Light"/>
              </a:rPr>
              <a:t>Our 22- hour’s campaign is meant to focus on UA as a lifestyle brand and help dissociate from a specialized/ workout brand. While bringing in a larger female audience, while retaining its male audience. </a:t>
            </a:r>
          </a:p>
        </p:txBody>
      </p:sp>
      <p:sp>
        <p:nvSpPr>
          <p:cNvPr name="TextBox 9" id="9"/>
          <p:cNvSpPr txBox="true"/>
          <p:nvPr/>
        </p:nvSpPr>
        <p:spPr>
          <a:xfrm rot="0">
            <a:off x="558541" y="7734434"/>
            <a:ext cx="6867724" cy="2594610"/>
          </a:xfrm>
          <a:prstGeom prst="rect">
            <a:avLst/>
          </a:prstGeom>
        </p:spPr>
        <p:txBody>
          <a:bodyPr anchor="t" rtlCol="false" tIns="0" lIns="0" bIns="0" rIns="0">
            <a:spAutoFit/>
          </a:bodyPr>
          <a:lstStyle/>
          <a:p>
            <a:pPr algn="l">
              <a:lnSpc>
                <a:spcPts val="2939"/>
              </a:lnSpc>
            </a:pPr>
            <a:r>
              <a:rPr lang="en-US" sz="2099" spc="-98">
                <a:solidFill>
                  <a:srgbClr val="424242"/>
                </a:solidFill>
                <a:latin typeface="Open Sauce"/>
                <a:ea typeface="Open Sauce"/>
                <a:cs typeface="Open Sauce"/>
                <a:sym typeface="Open Sauce"/>
              </a:rPr>
              <a:t>Focus group reactions:</a:t>
            </a:r>
          </a:p>
          <a:p>
            <a:pPr algn="l" marL="453388" indent="-226694" lvl="1">
              <a:lnSpc>
                <a:spcPts val="2939"/>
              </a:lnSpc>
              <a:buFont typeface="Arial"/>
              <a:buChar char="•"/>
            </a:pPr>
            <a:r>
              <a:rPr lang="en-US" sz="2099" spc="-98">
                <a:solidFill>
                  <a:srgbClr val="424242"/>
                </a:solidFill>
                <a:latin typeface="Open Sauce"/>
                <a:ea typeface="Open Sauce"/>
                <a:cs typeface="Open Sauce"/>
                <a:sym typeface="Open Sauce"/>
              </a:rPr>
              <a:t>“It's not as cringe” (FG 1)</a:t>
            </a:r>
          </a:p>
          <a:p>
            <a:pPr algn="l" marL="453388" indent="-226694" lvl="1">
              <a:lnSpc>
                <a:spcPts val="2939"/>
              </a:lnSpc>
              <a:buFont typeface="Arial"/>
              <a:buChar char="•"/>
            </a:pPr>
            <a:r>
              <a:rPr lang="en-US" sz="2099" spc="-98">
                <a:solidFill>
                  <a:srgbClr val="424242"/>
                </a:solidFill>
                <a:latin typeface="Open Sauce"/>
                <a:ea typeface="Open Sauce"/>
                <a:cs typeface="Open Sauce"/>
                <a:sym typeface="Open Sauce"/>
              </a:rPr>
              <a:t>“</a:t>
            </a:r>
            <a:r>
              <a:rPr lang="en-US" sz="2099" spc="-98">
                <a:solidFill>
                  <a:srgbClr val="424242"/>
                </a:solidFill>
                <a:latin typeface="Open Sauce"/>
                <a:ea typeface="Open Sauce"/>
                <a:cs typeface="Open Sauce"/>
                <a:sym typeface="Open Sauce"/>
              </a:rPr>
              <a:t>It's just someone with their dog... It's like now it's like a lifestyle brand" (FG 1)</a:t>
            </a:r>
          </a:p>
          <a:p>
            <a:pPr algn="l" marL="453388" indent="-226694" lvl="1">
              <a:lnSpc>
                <a:spcPts val="2939"/>
              </a:lnSpc>
              <a:buFont typeface="Arial"/>
              <a:buChar char="•"/>
            </a:pPr>
            <a:r>
              <a:rPr lang="en-US" sz="2099" spc="-98">
                <a:solidFill>
                  <a:srgbClr val="424242"/>
                </a:solidFill>
                <a:latin typeface="Open Sauce"/>
                <a:ea typeface="Open Sauce"/>
                <a:cs typeface="Open Sauce"/>
                <a:sym typeface="Open Sauce"/>
              </a:rPr>
              <a:t>“Yeah, chill., Like that's lifestyle” (FG 2)</a:t>
            </a:r>
          </a:p>
          <a:p>
            <a:pPr algn="l" marL="453388" indent="-226694" lvl="1">
              <a:lnSpc>
                <a:spcPts val="2939"/>
              </a:lnSpc>
              <a:buFont typeface="Arial"/>
              <a:buChar char="•"/>
            </a:pPr>
            <a:r>
              <a:rPr lang="en-US" sz="2099" spc="-98">
                <a:solidFill>
                  <a:srgbClr val="424242"/>
                </a:solidFill>
                <a:latin typeface="Open Sauce"/>
                <a:ea typeface="Open Sauce"/>
                <a:cs typeface="Open Sauce"/>
                <a:sym typeface="Open Sauce"/>
              </a:rPr>
              <a:t>“Yeah it's like a positive vibe” (FG 2)</a:t>
            </a:r>
          </a:p>
          <a:p>
            <a:pPr algn="l">
              <a:lnSpc>
                <a:spcPts val="2939"/>
              </a:lnSpc>
            </a:pPr>
          </a:p>
        </p:txBody>
      </p:sp>
      <p:sp>
        <p:nvSpPr>
          <p:cNvPr name="TextBox 10" id="10"/>
          <p:cNvSpPr txBox="true"/>
          <p:nvPr/>
        </p:nvSpPr>
        <p:spPr>
          <a:xfrm rot="0">
            <a:off x="431290" y="552417"/>
            <a:ext cx="10240794" cy="1133833"/>
          </a:xfrm>
          <a:prstGeom prst="rect">
            <a:avLst/>
          </a:prstGeom>
        </p:spPr>
        <p:txBody>
          <a:bodyPr anchor="t" rtlCol="false" tIns="0" lIns="0" bIns="0" rIns="0">
            <a:spAutoFit/>
          </a:bodyPr>
          <a:lstStyle/>
          <a:p>
            <a:pPr algn="l">
              <a:lnSpc>
                <a:spcPts val="8362"/>
              </a:lnSpc>
            </a:pPr>
            <a:r>
              <a:rPr lang="en-US" sz="8895" spc="-418" b="true">
                <a:solidFill>
                  <a:srgbClr val="FFFFFF"/>
                </a:solidFill>
                <a:latin typeface="Open Sauce Heavy"/>
                <a:ea typeface="Open Sauce Heavy"/>
                <a:cs typeface="Open Sauce Heavy"/>
                <a:sym typeface="Open Sauce Heavy"/>
              </a:rPr>
              <a:t>Recommendations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0D7DD"/>
        </a:solidFill>
      </p:bgPr>
    </p:bg>
    <p:spTree>
      <p:nvGrpSpPr>
        <p:cNvPr id="1" name=""/>
        <p:cNvGrpSpPr/>
        <p:nvPr/>
      </p:nvGrpSpPr>
      <p:grpSpPr>
        <a:xfrm>
          <a:off x="0" y="0"/>
          <a:ext cx="0" cy="0"/>
          <a:chOff x="0" y="0"/>
          <a:chExt cx="0" cy="0"/>
        </a:xfrm>
      </p:grpSpPr>
      <p:sp>
        <p:nvSpPr>
          <p:cNvPr name="Freeform 2" id="2"/>
          <p:cNvSpPr/>
          <p:nvPr/>
        </p:nvSpPr>
        <p:spPr>
          <a:xfrm flipH="false" flipV="false" rot="-1977201">
            <a:off x="8302125" y="-801031"/>
            <a:ext cx="12791303" cy="9442307"/>
          </a:xfrm>
          <a:custGeom>
            <a:avLst/>
            <a:gdLst/>
            <a:ahLst/>
            <a:cxnLst/>
            <a:rect r="r" b="b" t="t" l="l"/>
            <a:pathLst>
              <a:path h="9442307" w="12791303">
                <a:moveTo>
                  <a:pt x="0" y="0"/>
                </a:moveTo>
                <a:lnTo>
                  <a:pt x="12791302" y="0"/>
                </a:lnTo>
                <a:lnTo>
                  <a:pt x="12791302" y="9442307"/>
                </a:lnTo>
                <a:lnTo>
                  <a:pt x="0" y="9442307"/>
                </a:lnTo>
                <a:lnTo>
                  <a:pt x="0" y="0"/>
                </a:lnTo>
                <a:close/>
              </a:path>
            </a:pathLst>
          </a:custGeom>
          <a:blipFill>
            <a:blip r:embed="rId2">
              <a:alphaModFix amt="28000"/>
            </a:blip>
            <a:stretch>
              <a:fillRect l="0" t="0" r="0" b="0"/>
            </a:stretch>
          </a:blipFill>
        </p:spPr>
      </p:sp>
      <p:grpSp>
        <p:nvGrpSpPr>
          <p:cNvPr name="Group 3" id="3"/>
          <p:cNvGrpSpPr/>
          <p:nvPr/>
        </p:nvGrpSpPr>
        <p:grpSpPr>
          <a:xfrm rot="0">
            <a:off x="10391488" y="939675"/>
            <a:ext cx="7055310" cy="8407649"/>
            <a:chOff x="0" y="0"/>
            <a:chExt cx="1858189" cy="2214360"/>
          </a:xfrm>
        </p:grpSpPr>
        <p:sp>
          <p:nvSpPr>
            <p:cNvPr name="Freeform 4" id="4"/>
            <p:cNvSpPr/>
            <p:nvPr/>
          </p:nvSpPr>
          <p:spPr>
            <a:xfrm flipH="false" flipV="false" rot="0">
              <a:off x="0" y="0"/>
              <a:ext cx="1858189" cy="2214360"/>
            </a:xfrm>
            <a:custGeom>
              <a:avLst/>
              <a:gdLst/>
              <a:ahLst/>
              <a:cxnLst/>
              <a:rect r="r" b="b" t="t" l="l"/>
              <a:pathLst>
                <a:path h="2214360" w="1858189">
                  <a:moveTo>
                    <a:pt x="102051" y="0"/>
                  </a:moveTo>
                  <a:lnTo>
                    <a:pt x="1756138" y="0"/>
                  </a:lnTo>
                  <a:cubicBezTo>
                    <a:pt x="1783204" y="0"/>
                    <a:pt x="1809161" y="10752"/>
                    <a:pt x="1828299" y="29890"/>
                  </a:cubicBezTo>
                  <a:cubicBezTo>
                    <a:pt x="1847437" y="49028"/>
                    <a:pt x="1858189" y="74985"/>
                    <a:pt x="1858189" y="102051"/>
                  </a:cubicBezTo>
                  <a:lnTo>
                    <a:pt x="1858189" y="2112310"/>
                  </a:lnTo>
                  <a:cubicBezTo>
                    <a:pt x="1858189" y="2168671"/>
                    <a:pt x="1812499" y="2214360"/>
                    <a:pt x="1756138" y="2214360"/>
                  </a:cubicBezTo>
                  <a:lnTo>
                    <a:pt x="102051" y="2214360"/>
                  </a:lnTo>
                  <a:cubicBezTo>
                    <a:pt x="45690" y="2214360"/>
                    <a:pt x="0" y="2168671"/>
                    <a:pt x="0" y="2112310"/>
                  </a:cubicBezTo>
                  <a:lnTo>
                    <a:pt x="0" y="102051"/>
                  </a:lnTo>
                  <a:cubicBezTo>
                    <a:pt x="0" y="45690"/>
                    <a:pt x="45690" y="0"/>
                    <a:pt x="102051" y="0"/>
                  </a:cubicBezTo>
                  <a:close/>
                </a:path>
              </a:pathLst>
            </a:custGeom>
            <a:solidFill>
              <a:srgbClr val="D0D7DD"/>
            </a:solidFill>
            <a:ln w="19050" cap="rnd">
              <a:solidFill>
                <a:srgbClr val="424242"/>
              </a:solidFill>
              <a:prstDash val="solid"/>
              <a:round/>
            </a:ln>
          </p:spPr>
        </p:sp>
        <p:sp>
          <p:nvSpPr>
            <p:cNvPr name="TextBox 5" id="5"/>
            <p:cNvSpPr txBox="true"/>
            <p:nvPr/>
          </p:nvSpPr>
          <p:spPr>
            <a:xfrm>
              <a:off x="0" y="-28575"/>
              <a:ext cx="1858189" cy="2242935"/>
            </a:xfrm>
            <a:prstGeom prst="rect">
              <a:avLst/>
            </a:prstGeom>
          </p:spPr>
          <p:txBody>
            <a:bodyPr anchor="ctr" rtlCol="false" tIns="50800" lIns="50800" bIns="50800" rIns="50800"/>
            <a:lstStyle/>
            <a:p>
              <a:pPr algn="ctr">
                <a:lnSpc>
                  <a:spcPts val="2015"/>
                </a:lnSpc>
              </a:pPr>
            </a:p>
          </p:txBody>
        </p:sp>
      </p:grpSp>
      <p:sp>
        <p:nvSpPr>
          <p:cNvPr name="Freeform 6" id="6"/>
          <p:cNvSpPr/>
          <p:nvPr/>
        </p:nvSpPr>
        <p:spPr>
          <a:xfrm flipH="false" flipV="false" rot="0">
            <a:off x="10750976" y="1140151"/>
            <a:ext cx="6336335" cy="8006697"/>
          </a:xfrm>
          <a:custGeom>
            <a:avLst/>
            <a:gdLst/>
            <a:ahLst/>
            <a:cxnLst/>
            <a:rect r="r" b="b" t="t" l="l"/>
            <a:pathLst>
              <a:path h="8006697" w="6336335">
                <a:moveTo>
                  <a:pt x="0" y="0"/>
                </a:moveTo>
                <a:lnTo>
                  <a:pt x="6336334" y="0"/>
                </a:lnTo>
                <a:lnTo>
                  <a:pt x="6336334" y="8006698"/>
                </a:lnTo>
                <a:lnTo>
                  <a:pt x="0" y="8006698"/>
                </a:lnTo>
                <a:lnTo>
                  <a:pt x="0" y="0"/>
                </a:lnTo>
                <a:close/>
              </a:path>
            </a:pathLst>
          </a:custGeom>
          <a:blipFill>
            <a:blip r:embed="rId3"/>
            <a:stretch>
              <a:fillRect l="0" t="0" r="0" b="0"/>
            </a:stretch>
          </a:blipFill>
        </p:spPr>
      </p:sp>
      <p:sp>
        <p:nvSpPr>
          <p:cNvPr name="TextBox 7" id="7"/>
          <p:cNvSpPr txBox="true"/>
          <p:nvPr/>
        </p:nvSpPr>
        <p:spPr>
          <a:xfrm rot="0">
            <a:off x="282044" y="1708987"/>
            <a:ext cx="8284562" cy="3003170"/>
          </a:xfrm>
          <a:prstGeom prst="rect">
            <a:avLst/>
          </a:prstGeom>
        </p:spPr>
        <p:txBody>
          <a:bodyPr anchor="t" rtlCol="false" tIns="0" lIns="0" bIns="0" rIns="0">
            <a:spAutoFit/>
          </a:bodyPr>
          <a:lstStyle/>
          <a:p>
            <a:pPr algn="l">
              <a:lnSpc>
                <a:spcPts val="11468"/>
              </a:lnSpc>
            </a:pPr>
            <a:r>
              <a:rPr lang="en-US" sz="12200" spc="-573" b="true">
                <a:solidFill>
                  <a:srgbClr val="424242"/>
                </a:solidFill>
                <a:latin typeface="Open Sauce Heavy"/>
                <a:ea typeface="Open Sauce Heavy"/>
                <a:cs typeface="Open Sauce Heavy"/>
                <a:sym typeface="Open Sauce Heavy"/>
              </a:rPr>
              <a:t>Joy In Motion </a:t>
            </a:r>
          </a:p>
        </p:txBody>
      </p:sp>
      <p:sp>
        <p:nvSpPr>
          <p:cNvPr name="TextBox 8" id="8"/>
          <p:cNvSpPr txBox="true"/>
          <p:nvPr/>
        </p:nvSpPr>
        <p:spPr>
          <a:xfrm rot="0">
            <a:off x="282044" y="4664532"/>
            <a:ext cx="8284562" cy="2174875"/>
          </a:xfrm>
          <a:prstGeom prst="rect">
            <a:avLst/>
          </a:prstGeom>
        </p:spPr>
        <p:txBody>
          <a:bodyPr anchor="t" rtlCol="false" tIns="0" lIns="0" bIns="0" rIns="0">
            <a:spAutoFit/>
          </a:bodyPr>
          <a:lstStyle/>
          <a:p>
            <a:pPr algn="l">
              <a:lnSpc>
                <a:spcPts val="3499"/>
              </a:lnSpc>
            </a:pPr>
            <a:r>
              <a:rPr lang="en-US" sz="2499" spc="-117">
                <a:solidFill>
                  <a:srgbClr val="424242"/>
                </a:solidFill>
                <a:latin typeface="Open Sauce Light"/>
                <a:ea typeface="Open Sauce Light"/>
                <a:cs typeface="Open Sauce Light"/>
                <a:sym typeface="Open Sauce Light"/>
              </a:rPr>
              <a:t>This campaign was meant to enforce the lifestyle and everyday clothing aspect that we are bringing to UA. By bringing in trending and seasonal colors, we are opening the market to appeal to younger generations as well as a female audience, which is what UA is currently lacking. </a:t>
            </a:r>
          </a:p>
        </p:txBody>
      </p:sp>
      <p:sp>
        <p:nvSpPr>
          <p:cNvPr name="TextBox 9" id="9"/>
          <p:cNvSpPr txBox="true"/>
          <p:nvPr/>
        </p:nvSpPr>
        <p:spPr>
          <a:xfrm rot="0">
            <a:off x="282044" y="390353"/>
            <a:ext cx="9188265" cy="1023359"/>
          </a:xfrm>
          <a:prstGeom prst="rect">
            <a:avLst/>
          </a:prstGeom>
        </p:spPr>
        <p:txBody>
          <a:bodyPr anchor="t" rtlCol="false" tIns="0" lIns="0" bIns="0" rIns="0">
            <a:spAutoFit/>
          </a:bodyPr>
          <a:lstStyle/>
          <a:p>
            <a:pPr algn="l">
              <a:lnSpc>
                <a:spcPts val="7502"/>
              </a:lnSpc>
            </a:pPr>
            <a:r>
              <a:rPr lang="en-US" sz="7981" spc="-375" b="true">
                <a:solidFill>
                  <a:srgbClr val="FFFFFF"/>
                </a:solidFill>
                <a:latin typeface="Open Sauce Heavy"/>
                <a:ea typeface="Open Sauce Heavy"/>
                <a:cs typeface="Open Sauce Heavy"/>
                <a:sym typeface="Open Sauce Heavy"/>
              </a:rPr>
              <a:t>Recommendations</a:t>
            </a:r>
          </a:p>
        </p:txBody>
      </p:sp>
      <p:sp>
        <p:nvSpPr>
          <p:cNvPr name="TextBox 10" id="10"/>
          <p:cNvSpPr txBox="true"/>
          <p:nvPr/>
        </p:nvSpPr>
        <p:spPr>
          <a:xfrm rot="0">
            <a:off x="282044" y="7268519"/>
            <a:ext cx="6867724" cy="2325370"/>
          </a:xfrm>
          <a:prstGeom prst="rect">
            <a:avLst/>
          </a:prstGeom>
        </p:spPr>
        <p:txBody>
          <a:bodyPr anchor="t" rtlCol="false" tIns="0" lIns="0" bIns="0" rIns="0">
            <a:spAutoFit/>
          </a:bodyPr>
          <a:lstStyle/>
          <a:p>
            <a:pPr algn="l">
              <a:lnSpc>
                <a:spcPts val="3079"/>
              </a:lnSpc>
            </a:pPr>
            <a:r>
              <a:rPr lang="en-US" sz="2199" spc="-103">
                <a:solidFill>
                  <a:srgbClr val="424242"/>
                </a:solidFill>
                <a:latin typeface="Open Sauce"/>
                <a:ea typeface="Open Sauce"/>
                <a:cs typeface="Open Sauce"/>
                <a:sym typeface="Open Sauce"/>
              </a:rPr>
              <a:t>Focus group reactions:</a:t>
            </a:r>
          </a:p>
          <a:p>
            <a:pPr algn="l" marL="474978" indent="-237489" lvl="1">
              <a:lnSpc>
                <a:spcPts val="3079"/>
              </a:lnSpc>
              <a:buFont typeface="Arial"/>
              <a:buChar char="•"/>
            </a:pPr>
            <a:r>
              <a:rPr lang="en-US" sz="2199" spc="-103">
                <a:solidFill>
                  <a:srgbClr val="424242"/>
                </a:solidFill>
                <a:latin typeface="Open Sauce"/>
                <a:ea typeface="Open Sauce"/>
                <a:cs typeface="Open Sauce"/>
                <a:sym typeface="Open Sauce"/>
              </a:rPr>
              <a:t>"I'd buy it." (FG 1)</a:t>
            </a:r>
          </a:p>
          <a:p>
            <a:pPr algn="l" marL="474978" indent="-237489" lvl="1">
              <a:lnSpc>
                <a:spcPts val="3079"/>
              </a:lnSpc>
              <a:buFont typeface="Arial"/>
              <a:buChar char="•"/>
            </a:pPr>
            <a:r>
              <a:rPr lang="en-US" sz="2199" spc="-103">
                <a:solidFill>
                  <a:srgbClr val="424242"/>
                </a:solidFill>
                <a:latin typeface="Open Sauce"/>
                <a:ea typeface="Open Sauce"/>
                <a:cs typeface="Open Sauce"/>
                <a:sym typeface="Open Sauce"/>
              </a:rPr>
              <a:t>“It feels like it actually cares about what women want to buy." (FG 1)</a:t>
            </a:r>
          </a:p>
          <a:p>
            <a:pPr algn="l" marL="474978" indent="-237489" lvl="1">
              <a:lnSpc>
                <a:spcPts val="3079"/>
              </a:lnSpc>
              <a:buFont typeface="Arial"/>
              <a:buChar char="•"/>
            </a:pPr>
            <a:r>
              <a:rPr lang="en-US" sz="2199" spc="-103">
                <a:solidFill>
                  <a:srgbClr val="424242"/>
                </a:solidFill>
                <a:latin typeface="Open Sauce"/>
                <a:ea typeface="Open Sauce"/>
                <a:cs typeface="Open Sauce"/>
                <a:sym typeface="Open Sauce"/>
              </a:rPr>
              <a:t>“ I like color and it's giving girl” (FG 2)</a:t>
            </a:r>
          </a:p>
          <a:p>
            <a:pPr algn="l">
              <a:lnSpc>
                <a:spcPts val="3079"/>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424242"/>
        </a:solidFill>
      </p:bgPr>
    </p:bg>
    <p:spTree>
      <p:nvGrpSpPr>
        <p:cNvPr id="1" name=""/>
        <p:cNvGrpSpPr/>
        <p:nvPr/>
      </p:nvGrpSpPr>
      <p:grpSpPr>
        <a:xfrm>
          <a:off x="0" y="0"/>
          <a:ext cx="0" cy="0"/>
          <a:chOff x="0" y="0"/>
          <a:chExt cx="0" cy="0"/>
        </a:xfrm>
      </p:grpSpPr>
      <p:sp>
        <p:nvSpPr>
          <p:cNvPr name="Freeform 2" id="2"/>
          <p:cNvSpPr/>
          <p:nvPr/>
        </p:nvSpPr>
        <p:spPr>
          <a:xfrm flipH="false" flipV="false" rot="-713623">
            <a:off x="6346841" y="-1712143"/>
            <a:ext cx="14118808" cy="9138719"/>
          </a:xfrm>
          <a:custGeom>
            <a:avLst/>
            <a:gdLst/>
            <a:ahLst/>
            <a:cxnLst/>
            <a:rect r="r" b="b" t="t" l="l"/>
            <a:pathLst>
              <a:path h="9138719" w="14118808">
                <a:moveTo>
                  <a:pt x="0" y="0"/>
                </a:moveTo>
                <a:lnTo>
                  <a:pt x="14118808" y="0"/>
                </a:lnTo>
                <a:lnTo>
                  <a:pt x="14118808" y="9138719"/>
                </a:lnTo>
                <a:lnTo>
                  <a:pt x="0" y="9138719"/>
                </a:lnTo>
                <a:lnTo>
                  <a:pt x="0" y="0"/>
                </a:lnTo>
                <a:close/>
              </a:path>
            </a:pathLst>
          </a:custGeom>
          <a:blipFill>
            <a:blip r:embed="rId2">
              <a:alphaModFix amt="20999"/>
            </a:blip>
            <a:stretch>
              <a:fillRect l="0" t="0" r="0" b="0"/>
            </a:stretch>
          </a:blipFill>
        </p:spPr>
      </p:sp>
      <p:sp>
        <p:nvSpPr>
          <p:cNvPr name="AutoShape 3" id="3"/>
          <p:cNvSpPr/>
          <p:nvPr/>
        </p:nvSpPr>
        <p:spPr>
          <a:xfrm>
            <a:off x="2118663" y="4029905"/>
            <a:ext cx="17683768" cy="0"/>
          </a:xfrm>
          <a:prstGeom prst="line">
            <a:avLst/>
          </a:prstGeom>
          <a:ln cap="flat" w="57150">
            <a:solidFill>
              <a:srgbClr val="D0D7DD"/>
            </a:solidFill>
            <a:prstDash val="sysDash"/>
            <a:headEnd type="none" len="sm" w="sm"/>
            <a:tailEnd type="none" len="sm" w="sm"/>
          </a:ln>
        </p:spPr>
      </p:sp>
      <p:grpSp>
        <p:nvGrpSpPr>
          <p:cNvPr name="Group 4" id="4"/>
          <p:cNvGrpSpPr/>
          <p:nvPr/>
        </p:nvGrpSpPr>
        <p:grpSpPr>
          <a:xfrm rot="0">
            <a:off x="981077" y="3578182"/>
            <a:ext cx="7745629" cy="941546"/>
            <a:chOff x="0" y="0"/>
            <a:chExt cx="2040001" cy="247979"/>
          </a:xfrm>
        </p:grpSpPr>
        <p:sp>
          <p:nvSpPr>
            <p:cNvPr name="Freeform 5" id="5"/>
            <p:cNvSpPr/>
            <p:nvPr/>
          </p:nvSpPr>
          <p:spPr>
            <a:xfrm flipH="false" flipV="false" rot="0">
              <a:off x="0" y="0"/>
              <a:ext cx="2040001" cy="247979"/>
            </a:xfrm>
            <a:custGeom>
              <a:avLst/>
              <a:gdLst/>
              <a:ahLst/>
              <a:cxnLst/>
              <a:rect r="r" b="b" t="t" l="l"/>
              <a:pathLst>
                <a:path h="247979" w="2040001">
                  <a:moveTo>
                    <a:pt x="65968" y="0"/>
                  </a:moveTo>
                  <a:lnTo>
                    <a:pt x="1974033" y="0"/>
                  </a:lnTo>
                  <a:cubicBezTo>
                    <a:pt x="2010466" y="0"/>
                    <a:pt x="2040001" y="29535"/>
                    <a:pt x="2040001" y="65968"/>
                  </a:cubicBezTo>
                  <a:lnTo>
                    <a:pt x="2040001" y="182011"/>
                  </a:lnTo>
                  <a:cubicBezTo>
                    <a:pt x="2040001" y="199507"/>
                    <a:pt x="2033051" y="216286"/>
                    <a:pt x="2020680" y="228657"/>
                  </a:cubicBezTo>
                  <a:cubicBezTo>
                    <a:pt x="2008308" y="241029"/>
                    <a:pt x="1991529" y="247979"/>
                    <a:pt x="1974033" y="247979"/>
                  </a:cubicBezTo>
                  <a:lnTo>
                    <a:pt x="65968" y="247979"/>
                  </a:lnTo>
                  <a:cubicBezTo>
                    <a:pt x="48472" y="247979"/>
                    <a:pt x="31693" y="241029"/>
                    <a:pt x="19322" y="228657"/>
                  </a:cubicBezTo>
                  <a:cubicBezTo>
                    <a:pt x="6950" y="216286"/>
                    <a:pt x="0" y="199507"/>
                    <a:pt x="0" y="182011"/>
                  </a:cubicBezTo>
                  <a:lnTo>
                    <a:pt x="0" y="65968"/>
                  </a:lnTo>
                  <a:cubicBezTo>
                    <a:pt x="0" y="48472"/>
                    <a:pt x="6950" y="31693"/>
                    <a:pt x="19322" y="19322"/>
                  </a:cubicBezTo>
                  <a:cubicBezTo>
                    <a:pt x="31693" y="6950"/>
                    <a:pt x="48472" y="0"/>
                    <a:pt x="65968" y="0"/>
                  </a:cubicBezTo>
                  <a:close/>
                </a:path>
              </a:pathLst>
            </a:custGeom>
            <a:gradFill rotWithShape="true">
              <a:gsLst>
                <a:gs pos="0">
                  <a:srgbClr val="7CCE6B">
                    <a:alpha val="100000"/>
                  </a:srgbClr>
                </a:gs>
                <a:gs pos="100000">
                  <a:srgbClr val="D8FFD0">
                    <a:alpha val="100000"/>
                  </a:srgbClr>
                </a:gs>
              </a:gsLst>
              <a:lin ang="5400000"/>
            </a:gradFill>
            <a:ln w="19050" cap="rnd">
              <a:solidFill>
                <a:srgbClr val="FFFFFF"/>
              </a:solidFill>
              <a:prstDash val="solid"/>
              <a:round/>
            </a:ln>
          </p:spPr>
        </p:sp>
        <p:sp>
          <p:nvSpPr>
            <p:cNvPr name="TextBox 6" id="6"/>
            <p:cNvSpPr txBox="true"/>
            <p:nvPr/>
          </p:nvSpPr>
          <p:spPr>
            <a:xfrm>
              <a:off x="0" y="-38100"/>
              <a:ext cx="2040001" cy="286079"/>
            </a:xfrm>
            <a:prstGeom prst="rect">
              <a:avLst/>
            </a:prstGeom>
          </p:spPr>
          <p:txBody>
            <a:bodyPr anchor="ctr" rtlCol="false" tIns="50800" lIns="50800" bIns="50800" rIns="50800"/>
            <a:lstStyle/>
            <a:p>
              <a:pPr algn="ctr">
                <a:lnSpc>
                  <a:spcPts val="3779"/>
                </a:lnSpc>
              </a:pPr>
              <a:r>
                <a:rPr lang="en-US" b="true" sz="3000" spc="-168">
                  <a:solidFill>
                    <a:srgbClr val="000000"/>
                  </a:solidFill>
                  <a:latin typeface="Poppins Bold"/>
                  <a:ea typeface="Poppins Bold"/>
                  <a:cs typeface="Poppins Bold"/>
                  <a:sym typeface="Poppins Bold"/>
                </a:rPr>
                <a:t>Strengths</a:t>
              </a:r>
            </a:p>
          </p:txBody>
        </p:sp>
      </p:grpSp>
      <p:grpSp>
        <p:nvGrpSpPr>
          <p:cNvPr name="Group 7" id="7"/>
          <p:cNvGrpSpPr/>
          <p:nvPr/>
        </p:nvGrpSpPr>
        <p:grpSpPr>
          <a:xfrm rot="0">
            <a:off x="8935713" y="3559132"/>
            <a:ext cx="8453875" cy="941546"/>
            <a:chOff x="0" y="0"/>
            <a:chExt cx="2226535" cy="247979"/>
          </a:xfrm>
        </p:grpSpPr>
        <p:sp>
          <p:nvSpPr>
            <p:cNvPr name="Freeform 8" id="8"/>
            <p:cNvSpPr/>
            <p:nvPr/>
          </p:nvSpPr>
          <p:spPr>
            <a:xfrm flipH="false" flipV="false" rot="0">
              <a:off x="0" y="0"/>
              <a:ext cx="2226535" cy="247979"/>
            </a:xfrm>
            <a:custGeom>
              <a:avLst/>
              <a:gdLst/>
              <a:ahLst/>
              <a:cxnLst/>
              <a:rect r="r" b="b" t="t" l="l"/>
              <a:pathLst>
                <a:path h="247979" w="2226535">
                  <a:moveTo>
                    <a:pt x="60442" y="0"/>
                  </a:moveTo>
                  <a:lnTo>
                    <a:pt x="2166093" y="0"/>
                  </a:lnTo>
                  <a:cubicBezTo>
                    <a:pt x="2199474" y="0"/>
                    <a:pt x="2226535" y="27061"/>
                    <a:pt x="2226535" y="60442"/>
                  </a:cubicBezTo>
                  <a:lnTo>
                    <a:pt x="2226535" y="187537"/>
                  </a:lnTo>
                  <a:cubicBezTo>
                    <a:pt x="2226535" y="220918"/>
                    <a:pt x="2199474" y="247979"/>
                    <a:pt x="2166093" y="247979"/>
                  </a:cubicBezTo>
                  <a:lnTo>
                    <a:pt x="60442" y="247979"/>
                  </a:lnTo>
                  <a:cubicBezTo>
                    <a:pt x="27061" y="247979"/>
                    <a:pt x="0" y="220918"/>
                    <a:pt x="0" y="187537"/>
                  </a:cubicBezTo>
                  <a:lnTo>
                    <a:pt x="0" y="60442"/>
                  </a:lnTo>
                  <a:cubicBezTo>
                    <a:pt x="0" y="27061"/>
                    <a:pt x="27061" y="0"/>
                    <a:pt x="60442" y="0"/>
                  </a:cubicBezTo>
                  <a:close/>
                </a:path>
              </a:pathLst>
            </a:custGeom>
            <a:gradFill rotWithShape="true">
              <a:gsLst>
                <a:gs pos="0">
                  <a:srgbClr val="7CCE6B">
                    <a:alpha val="100000"/>
                  </a:srgbClr>
                </a:gs>
                <a:gs pos="100000">
                  <a:srgbClr val="D8FFD0">
                    <a:alpha val="100000"/>
                  </a:srgbClr>
                </a:gs>
              </a:gsLst>
              <a:lin ang="5400000"/>
            </a:gradFill>
            <a:ln w="19050" cap="rnd">
              <a:solidFill>
                <a:srgbClr val="FFFFFF"/>
              </a:solidFill>
              <a:prstDash val="solid"/>
              <a:round/>
            </a:ln>
          </p:spPr>
        </p:sp>
        <p:sp>
          <p:nvSpPr>
            <p:cNvPr name="TextBox 9" id="9"/>
            <p:cNvSpPr txBox="true"/>
            <p:nvPr/>
          </p:nvSpPr>
          <p:spPr>
            <a:xfrm>
              <a:off x="0" y="-38100"/>
              <a:ext cx="2226535" cy="286079"/>
            </a:xfrm>
            <a:prstGeom prst="rect">
              <a:avLst/>
            </a:prstGeom>
          </p:spPr>
          <p:txBody>
            <a:bodyPr anchor="ctr" rtlCol="false" tIns="50800" lIns="50800" bIns="50800" rIns="50800"/>
            <a:lstStyle/>
            <a:p>
              <a:pPr algn="ctr">
                <a:lnSpc>
                  <a:spcPts val="3779"/>
                </a:lnSpc>
              </a:pPr>
              <a:r>
                <a:rPr lang="en-US" b="true" sz="3000" spc="-168">
                  <a:solidFill>
                    <a:srgbClr val="000000"/>
                  </a:solidFill>
                  <a:latin typeface="Poppins Bold"/>
                  <a:ea typeface="Poppins Bold"/>
                  <a:cs typeface="Poppins Bold"/>
                  <a:sym typeface="Poppins Bold"/>
                </a:rPr>
                <a:t>Weaknesses</a:t>
              </a:r>
            </a:p>
          </p:txBody>
        </p:sp>
      </p:grpSp>
      <p:grpSp>
        <p:nvGrpSpPr>
          <p:cNvPr name="Group 10" id="10"/>
          <p:cNvGrpSpPr/>
          <p:nvPr/>
        </p:nvGrpSpPr>
        <p:grpSpPr>
          <a:xfrm rot="0">
            <a:off x="175742" y="4873357"/>
            <a:ext cx="17906490" cy="4547013"/>
            <a:chOff x="0" y="0"/>
            <a:chExt cx="4716113" cy="1197567"/>
          </a:xfrm>
        </p:grpSpPr>
        <p:sp>
          <p:nvSpPr>
            <p:cNvPr name="Freeform 11" id="11"/>
            <p:cNvSpPr/>
            <p:nvPr/>
          </p:nvSpPr>
          <p:spPr>
            <a:xfrm flipH="false" flipV="false" rot="0">
              <a:off x="0" y="0"/>
              <a:ext cx="4716113" cy="1197567"/>
            </a:xfrm>
            <a:custGeom>
              <a:avLst/>
              <a:gdLst/>
              <a:ahLst/>
              <a:cxnLst/>
              <a:rect r="r" b="b" t="t" l="l"/>
              <a:pathLst>
                <a:path h="1197567" w="4716113">
                  <a:moveTo>
                    <a:pt x="34588" y="0"/>
                  </a:moveTo>
                  <a:lnTo>
                    <a:pt x="4681524" y="0"/>
                  </a:lnTo>
                  <a:cubicBezTo>
                    <a:pt x="4690698" y="0"/>
                    <a:pt x="4699495" y="3644"/>
                    <a:pt x="4705982" y="10131"/>
                  </a:cubicBezTo>
                  <a:cubicBezTo>
                    <a:pt x="4712469" y="16617"/>
                    <a:pt x="4716113" y="25415"/>
                    <a:pt x="4716113" y="34588"/>
                  </a:cubicBezTo>
                  <a:lnTo>
                    <a:pt x="4716113" y="1162979"/>
                  </a:lnTo>
                  <a:cubicBezTo>
                    <a:pt x="4716113" y="1182082"/>
                    <a:pt x="4700627" y="1197567"/>
                    <a:pt x="4681524" y="1197567"/>
                  </a:cubicBezTo>
                  <a:lnTo>
                    <a:pt x="34588" y="1197567"/>
                  </a:lnTo>
                  <a:cubicBezTo>
                    <a:pt x="25415" y="1197567"/>
                    <a:pt x="16617" y="1193923"/>
                    <a:pt x="10131" y="1187437"/>
                  </a:cubicBezTo>
                  <a:cubicBezTo>
                    <a:pt x="3644" y="1180950"/>
                    <a:pt x="0" y="1172152"/>
                    <a:pt x="0" y="1162979"/>
                  </a:cubicBezTo>
                  <a:lnTo>
                    <a:pt x="0" y="34588"/>
                  </a:lnTo>
                  <a:cubicBezTo>
                    <a:pt x="0" y="25415"/>
                    <a:pt x="3644" y="16617"/>
                    <a:pt x="10131" y="10131"/>
                  </a:cubicBezTo>
                  <a:cubicBezTo>
                    <a:pt x="16617" y="3644"/>
                    <a:pt x="25415" y="0"/>
                    <a:pt x="34588" y="0"/>
                  </a:cubicBezTo>
                  <a:close/>
                </a:path>
              </a:pathLst>
            </a:custGeom>
            <a:solidFill>
              <a:srgbClr val="424242"/>
            </a:solidFill>
            <a:ln w="19050" cap="rnd">
              <a:solidFill>
                <a:srgbClr val="D0D7DD"/>
              </a:solidFill>
              <a:prstDash val="solid"/>
              <a:round/>
            </a:ln>
          </p:spPr>
        </p:sp>
        <p:sp>
          <p:nvSpPr>
            <p:cNvPr name="TextBox 12" id="12"/>
            <p:cNvSpPr txBox="true"/>
            <p:nvPr/>
          </p:nvSpPr>
          <p:spPr>
            <a:xfrm>
              <a:off x="0" y="-28575"/>
              <a:ext cx="4716113" cy="1226142"/>
            </a:xfrm>
            <a:prstGeom prst="rect">
              <a:avLst/>
            </a:prstGeom>
          </p:spPr>
          <p:txBody>
            <a:bodyPr anchor="ctr" rtlCol="false" tIns="50800" lIns="50800" bIns="50800" rIns="50800"/>
            <a:lstStyle/>
            <a:p>
              <a:pPr algn="ctr">
                <a:lnSpc>
                  <a:spcPts val="2015"/>
                </a:lnSpc>
              </a:pPr>
            </a:p>
          </p:txBody>
        </p:sp>
      </p:grpSp>
      <p:sp>
        <p:nvSpPr>
          <p:cNvPr name="TextBox 13" id="13"/>
          <p:cNvSpPr txBox="true"/>
          <p:nvPr/>
        </p:nvSpPr>
        <p:spPr>
          <a:xfrm rot="0">
            <a:off x="820413" y="722334"/>
            <a:ext cx="16230600" cy="2770123"/>
          </a:xfrm>
          <a:prstGeom prst="rect">
            <a:avLst/>
          </a:prstGeom>
        </p:spPr>
        <p:txBody>
          <a:bodyPr anchor="t" rtlCol="false" tIns="0" lIns="0" bIns="0" rIns="0">
            <a:spAutoFit/>
          </a:bodyPr>
          <a:lstStyle/>
          <a:p>
            <a:pPr algn="l">
              <a:lnSpc>
                <a:spcPts val="10527"/>
              </a:lnSpc>
            </a:pPr>
            <a:r>
              <a:rPr lang="en-US" sz="11199" spc="-526" b="true">
                <a:solidFill>
                  <a:srgbClr val="FFFFFF"/>
                </a:solidFill>
                <a:latin typeface="Open Sauce Heavy"/>
                <a:ea typeface="Open Sauce Heavy"/>
                <a:cs typeface="Open Sauce Heavy"/>
                <a:sym typeface="Open Sauce Heavy"/>
              </a:rPr>
              <a:t>Strengths and Weaknesses</a:t>
            </a:r>
          </a:p>
        </p:txBody>
      </p:sp>
      <p:sp>
        <p:nvSpPr>
          <p:cNvPr name="TextBox 14" id="14"/>
          <p:cNvSpPr txBox="true"/>
          <p:nvPr/>
        </p:nvSpPr>
        <p:spPr>
          <a:xfrm rot="0">
            <a:off x="913788" y="5595187"/>
            <a:ext cx="3076740" cy="3511550"/>
          </a:xfrm>
          <a:prstGeom prst="rect">
            <a:avLst/>
          </a:prstGeom>
        </p:spPr>
        <p:txBody>
          <a:bodyPr anchor="t" rtlCol="false" tIns="0" lIns="0" bIns="0" rIns="0">
            <a:spAutoFit/>
          </a:bodyPr>
          <a:lstStyle/>
          <a:p>
            <a:pPr algn="l" marL="431799" indent="-215899" lvl="1">
              <a:lnSpc>
                <a:spcPts val="2799"/>
              </a:lnSpc>
              <a:buFont typeface="Arial"/>
              <a:buChar char="•"/>
            </a:pPr>
            <a:r>
              <a:rPr lang="en-US" sz="1999" spc="-93">
                <a:solidFill>
                  <a:srgbClr val="FFFFFF"/>
                </a:solidFill>
                <a:latin typeface="Open Sauce Light"/>
                <a:ea typeface="Open Sauce Light"/>
                <a:cs typeface="Open Sauce Light"/>
                <a:sym typeface="Open Sauce Light"/>
              </a:rPr>
              <a:t>Participants who purchased UA consistently reported satisfaction.. Durability is a real, defensible asset</a:t>
            </a:r>
          </a:p>
          <a:p>
            <a:pPr algn="l">
              <a:lnSpc>
                <a:spcPts val="2799"/>
              </a:lnSpc>
            </a:pPr>
          </a:p>
          <a:p>
            <a:pPr algn="l" marL="431799" indent="-215899" lvl="1">
              <a:lnSpc>
                <a:spcPts val="2799"/>
              </a:lnSpc>
              <a:buFont typeface="Arial"/>
              <a:buChar char="•"/>
            </a:pPr>
            <a:r>
              <a:rPr lang="en-US" sz="1999" spc="-93">
                <a:solidFill>
                  <a:srgbClr val="FFFFFF"/>
                </a:solidFill>
                <a:latin typeface="Open Sauce Light"/>
                <a:ea typeface="Open Sauce Light"/>
                <a:cs typeface="Open Sauce Light"/>
                <a:sym typeface="Open Sauce Light"/>
              </a:rPr>
              <a:t>"I've had mine since I was like 15 so it's lasted a long time." (FG 1)</a:t>
            </a:r>
          </a:p>
          <a:p>
            <a:pPr algn="l">
              <a:lnSpc>
                <a:spcPts val="2799"/>
              </a:lnSpc>
            </a:pPr>
          </a:p>
        </p:txBody>
      </p:sp>
      <p:sp>
        <p:nvSpPr>
          <p:cNvPr name="AutoShape 15" id="15"/>
          <p:cNvSpPr/>
          <p:nvPr/>
        </p:nvSpPr>
        <p:spPr>
          <a:xfrm flipH="true">
            <a:off x="8726707" y="5490280"/>
            <a:ext cx="0" cy="3462212"/>
          </a:xfrm>
          <a:prstGeom prst="line">
            <a:avLst/>
          </a:prstGeom>
          <a:ln cap="flat" w="19050">
            <a:solidFill>
              <a:srgbClr val="D0D7DD"/>
            </a:solidFill>
            <a:prstDash val="solid"/>
            <a:headEnd type="none" len="sm" w="sm"/>
            <a:tailEnd type="none" len="sm" w="sm"/>
          </a:ln>
        </p:spPr>
      </p:sp>
      <p:sp>
        <p:nvSpPr>
          <p:cNvPr name="TextBox 16" id="16"/>
          <p:cNvSpPr txBox="true"/>
          <p:nvPr/>
        </p:nvSpPr>
        <p:spPr>
          <a:xfrm rot="0">
            <a:off x="909745" y="5028640"/>
            <a:ext cx="3076740" cy="604647"/>
          </a:xfrm>
          <a:prstGeom prst="rect">
            <a:avLst/>
          </a:prstGeom>
        </p:spPr>
        <p:txBody>
          <a:bodyPr anchor="t" rtlCol="false" tIns="0" lIns="0" bIns="0" rIns="0">
            <a:spAutoFit/>
          </a:bodyPr>
          <a:lstStyle/>
          <a:p>
            <a:pPr algn="ctr">
              <a:lnSpc>
                <a:spcPts val="2393"/>
              </a:lnSpc>
              <a:spcBef>
                <a:spcPct val="0"/>
              </a:spcBef>
            </a:pPr>
            <a:r>
              <a:rPr lang="en-US" b="true" sz="1899" spc="-106">
                <a:solidFill>
                  <a:srgbClr val="FFFFFF"/>
                </a:solidFill>
                <a:latin typeface="Poppins Bold"/>
                <a:ea typeface="Poppins Bold"/>
                <a:cs typeface="Poppins Bold"/>
                <a:sym typeface="Poppins Bold"/>
              </a:rPr>
              <a:t>PRODUCT QUALITY &amp; DURABILITY</a:t>
            </a:r>
          </a:p>
        </p:txBody>
      </p:sp>
      <p:sp>
        <p:nvSpPr>
          <p:cNvPr name="TextBox 17" id="17"/>
          <p:cNvSpPr txBox="true"/>
          <p:nvPr/>
        </p:nvSpPr>
        <p:spPr>
          <a:xfrm rot="0">
            <a:off x="4529410" y="5595187"/>
            <a:ext cx="3500716" cy="3188215"/>
          </a:xfrm>
          <a:prstGeom prst="rect">
            <a:avLst/>
          </a:prstGeom>
        </p:spPr>
        <p:txBody>
          <a:bodyPr anchor="t" rtlCol="false" tIns="0" lIns="0" bIns="0" rIns="0">
            <a:spAutoFit/>
          </a:bodyPr>
          <a:lstStyle/>
          <a:p>
            <a:pPr algn="l" marL="491301" indent="-245651" lvl="1">
              <a:lnSpc>
                <a:spcPts val="3185"/>
              </a:lnSpc>
              <a:buFont typeface="Arial"/>
              <a:buChar char="•"/>
            </a:pPr>
            <a:r>
              <a:rPr lang="en-US" sz="2275" spc="-106">
                <a:solidFill>
                  <a:srgbClr val="FFFFFF"/>
                </a:solidFill>
                <a:latin typeface="Open Sauce Light"/>
                <a:ea typeface="Open Sauce Light"/>
                <a:cs typeface="Open Sauce Light"/>
                <a:sym typeface="Open Sauce Light"/>
              </a:rPr>
              <a:t>86% brand awareness rate among U.S. sportswear owners. </a:t>
            </a:r>
          </a:p>
          <a:p>
            <a:pPr algn="l">
              <a:lnSpc>
                <a:spcPts val="3185"/>
              </a:lnSpc>
            </a:pPr>
          </a:p>
          <a:p>
            <a:pPr algn="l" marL="491301" indent="-245651" lvl="1">
              <a:lnSpc>
                <a:spcPts val="3185"/>
              </a:lnSpc>
              <a:buFont typeface="Arial"/>
              <a:buChar char="•"/>
            </a:pPr>
            <a:r>
              <a:rPr lang="en-US" sz="2275" spc="-106">
                <a:solidFill>
                  <a:srgbClr val="FFFFFF"/>
                </a:solidFill>
                <a:latin typeface="Open Sauce Light"/>
                <a:ea typeface="Open Sauce Light"/>
                <a:cs typeface="Open Sauce Light"/>
                <a:sym typeface="Open Sauce Light"/>
              </a:rPr>
              <a:t>The foundation exists ,the challenge is converting awareness to desire.</a:t>
            </a:r>
          </a:p>
        </p:txBody>
      </p:sp>
      <p:sp>
        <p:nvSpPr>
          <p:cNvPr name="TextBox 18" id="18"/>
          <p:cNvSpPr txBox="true"/>
          <p:nvPr/>
        </p:nvSpPr>
        <p:spPr>
          <a:xfrm rot="0">
            <a:off x="4529410" y="5203452"/>
            <a:ext cx="3076740" cy="337185"/>
          </a:xfrm>
          <a:prstGeom prst="rect">
            <a:avLst/>
          </a:prstGeom>
        </p:spPr>
        <p:txBody>
          <a:bodyPr anchor="t" rtlCol="false" tIns="0" lIns="0" bIns="0" rIns="0">
            <a:spAutoFit/>
          </a:bodyPr>
          <a:lstStyle/>
          <a:p>
            <a:pPr algn="ctr">
              <a:lnSpc>
                <a:spcPts val="2519"/>
              </a:lnSpc>
              <a:spcBef>
                <a:spcPct val="0"/>
              </a:spcBef>
            </a:pPr>
            <a:r>
              <a:rPr lang="en-US" b="true" sz="1999" spc="-111">
                <a:solidFill>
                  <a:srgbClr val="FFFFFF"/>
                </a:solidFill>
                <a:latin typeface="Poppins Bold"/>
                <a:ea typeface="Poppins Bold"/>
                <a:cs typeface="Poppins Bold"/>
                <a:sym typeface="Poppins Bold"/>
              </a:rPr>
              <a:t>BRAND AWARENESS</a:t>
            </a:r>
          </a:p>
        </p:txBody>
      </p:sp>
      <p:sp>
        <p:nvSpPr>
          <p:cNvPr name="TextBox 19" id="19"/>
          <p:cNvSpPr txBox="true"/>
          <p:nvPr/>
        </p:nvSpPr>
        <p:spPr>
          <a:xfrm rot="0">
            <a:off x="9422032" y="5267908"/>
            <a:ext cx="3076740" cy="337185"/>
          </a:xfrm>
          <a:prstGeom prst="rect">
            <a:avLst/>
          </a:prstGeom>
        </p:spPr>
        <p:txBody>
          <a:bodyPr anchor="t" rtlCol="false" tIns="0" lIns="0" bIns="0" rIns="0">
            <a:spAutoFit/>
          </a:bodyPr>
          <a:lstStyle/>
          <a:p>
            <a:pPr algn="ctr">
              <a:lnSpc>
                <a:spcPts val="2519"/>
              </a:lnSpc>
              <a:spcBef>
                <a:spcPct val="0"/>
              </a:spcBef>
            </a:pPr>
            <a:r>
              <a:rPr lang="en-US" b="true" sz="1999" spc="-111">
                <a:solidFill>
                  <a:srgbClr val="FFFFFF"/>
                </a:solidFill>
                <a:latin typeface="Poppins Bold"/>
                <a:ea typeface="Poppins Bold"/>
                <a:cs typeface="Poppins Bold"/>
                <a:sym typeface="Poppins Bold"/>
              </a:rPr>
              <a:t>ADVE</a:t>
            </a:r>
            <a:r>
              <a:rPr lang="en-US" b="true" sz="1999" spc="-111">
                <a:solidFill>
                  <a:srgbClr val="FFFFFF"/>
                </a:solidFill>
                <a:latin typeface="Poppins Bold"/>
                <a:ea typeface="Poppins Bold"/>
                <a:cs typeface="Poppins Bold"/>
                <a:sym typeface="Poppins Bold"/>
              </a:rPr>
              <a:t>RTISING FAILURE</a:t>
            </a:r>
          </a:p>
        </p:txBody>
      </p:sp>
      <p:sp>
        <p:nvSpPr>
          <p:cNvPr name="TextBox 20" id="20"/>
          <p:cNvSpPr txBox="true"/>
          <p:nvPr/>
        </p:nvSpPr>
        <p:spPr>
          <a:xfrm rot="0">
            <a:off x="9279157" y="5863157"/>
            <a:ext cx="3470731" cy="2966085"/>
          </a:xfrm>
          <a:prstGeom prst="rect">
            <a:avLst/>
          </a:prstGeom>
        </p:spPr>
        <p:txBody>
          <a:bodyPr anchor="t" rtlCol="false" tIns="0" lIns="0" bIns="0" rIns="0">
            <a:spAutoFit/>
          </a:bodyPr>
          <a:lstStyle/>
          <a:p>
            <a:pPr algn="l" marL="453388" indent="-226694" lvl="1">
              <a:lnSpc>
                <a:spcPts val="2939"/>
              </a:lnSpc>
              <a:buFont typeface="Arial"/>
              <a:buChar char="•"/>
            </a:pPr>
            <a:r>
              <a:rPr lang="en-US" sz="2099" spc="-98">
                <a:solidFill>
                  <a:srgbClr val="FFFFFF"/>
                </a:solidFill>
                <a:latin typeface="Open Sauce Light"/>
                <a:ea typeface="Open Sauce Light"/>
                <a:cs typeface="Open Sauce Light"/>
                <a:sym typeface="Open Sauce Light"/>
              </a:rPr>
              <a:t>Dark, intense aesthetics alienate casual buyers. </a:t>
            </a:r>
          </a:p>
          <a:p>
            <a:pPr algn="l">
              <a:lnSpc>
                <a:spcPts val="2939"/>
              </a:lnSpc>
            </a:pPr>
          </a:p>
          <a:p>
            <a:pPr algn="l" marL="453388" indent="-226694" lvl="1">
              <a:lnSpc>
                <a:spcPts val="2939"/>
              </a:lnSpc>
              <a:buFont typeface="Arial"/>
              <a:buChar char="•"/>
            </a:pPr>
            <a:r>
              <a:rPr lang="en-US" sz="2099" spc="-98">
                <a:solidFill>
                  <a:srgbClr val="FFFFFF"/>
                </a:solidFill>
                <a:latin typeface="Open Sauce Light"/>
                <a:ea typeface="Open Sauce Light"/>
                <a:cs typeface="Open Sauce Light"/>
                <a:sym typeface="Open Sauce Light"/>
              </a:rPr>
              <a:t>The ad aesthetic itself is the purchase deterrent</a:t>
            </a:r>
          </a:p>
          <a:p>
            <a:pPr algn="l">
              <a:lnSpc>
                <a:spcPts val="2939"/>
              </a:lnSpc>
            </a:pPr>
          </a:p>
          <a:p>
            <a:pPr algn="l" marL="453388" indent="-226694" lvl="1">
              <a:lnSpc>
                <a:spcPts val="2939"/>
              </a:lnSpc>
              <a:buFont typeface="Arial"/>
              <a:buChar char="•"/>
            </a:pPr>
            <a:r>
              <a:rPr lang="en-US" sz="2099" spc="-98">
                <a:solidFill>
                  <a:srgbClr val="FFFFFF"/>
                </a:solidFill>
                <a:latin typeface="Open Sauce Light"/>
                <a:ea typeface="Open Sauce Light"/>
                <a:cs typeface="Open Sauce Light"/>
                <a:sym typeface="Open Sauce Light"/>
              </a:rPr>
              <a:t>"Taking a pickup game way too seriously." (FG 1)</a:t>
            </a:r>
          </a:p>
        </p:txBody>
      </p:sp>
      <p:sp>
        <p:nvSpPr>
          <p:cNvPr name="TextBox 21" id="21"/>
          <p:cNvSpPr txBox="true"/>
          <p:nvPr/>
        </p:nvSpPr>
        <p:spPr>
          <a:xfrm rot="0">
            <a:off x="13613197" y="5352995"/>
            <a:ext cx="3076740" cy="337185"/>
          </a:xfrm>
          <a:prstGeom prst="rect">
            <a:avLst/>
          </a:prstGeom>
        </p:spPr>
        <p:txBody>
          <a:bodyPr anchor="t" rtlCol="false" tIns="0" lIns="0" bIns="0" rIns="0">
            <a:spAutoFit/>
          </a:bodyPr>
          <a:lstStyle/>
          <a:p>
            <a:pPr algn="ctr">
              <a:lnSpc>
                <a:spcPts val="2519"/>
              </a:lnSpc>
              <a:spcBef>
                <a:spcPct val="0"/>
              </a:spcBef>
            </a:pPr>
            <a:r>
              <a:rPr lang="en-US" b="true" sz="1999" spc="-111">
                <a:solidFill>
                  <a:srgbClr val="FFFFFF"/>
                </a:solidFill>
                <a:latin typeface="Poppins Bold"/>
                <a:ea typeface="Poppins Bold"/>
                <a:cs typeface="Poppins Bold"/>
                <a:sym typeface="Poppins Bold"/>
              </a:rPr>
              <a:t>GENDE</a:t>
            </a:r>
            <a:r>
              <a:rPr lang="en-US" b="true" sz="1999" spc="-111">
                <a:solidFill>
                  <a:srgbClr val="FFFFFF"/>
                </a:solidFill>
                <a:latin typeface="Poppins Bold"/>
                <a:ea typeface="Poppins Bold"/>
                <a:cs typeface="Poppins Bold"/>
                <a:sym typeface="Poppins Bold"/>
              </a:rPr>
              <a:t>R SKEW</a:t>
            </a:r>
          </a:p>
        </p:txBody>
      </p:sp>
      <p:sp>
        <p:nvSpPr>
          <p:cNvPr name="TextBox 22" id="22"/>
          <p:cNvSpPr txBox="true"/>
          <p:nvPr/>
        </p:nvSpPr>
        <p:spPr>
          <a:xfrm rot="0">
            <a:off x="13705576" y="5746750"/>
            <a:ext cx="3345438" cy="3511550"/>
          </a:xfrm>
          <a:prstGeom prst="rect">
            <a:avLst/>
          </a:prstGeom>
        </p:spPr>
        <p:txBody>
          <a:bodyPr anchor="t" rtlCol="false" tIns="0" lIns="0" bIns="0" rIns="0">
            <a:spAutoFit/>
          </a:bodyPr>
          <a:lstStyle/>
          <a:p>
            <a:pPr algn="l" marL="431799" indent="-215899" lvl="1">
              <a:lnSpc>
                <a:spcPts val="2799"/>
              </a:lnSpc>
              <a:buFont typeface="Arial"/>
              <a:buChar char="•"/>
            </a:pPr>
            <a:r>
              <a:rPr lang="en-US" sz="1999" spc="-93">
                <a:solidFill>
                  <a:srgbClr val="FFFFFF"/>
                </a:solidFill>
                <a:latin typeface="Open Sauce Light"/>
                <a:ea typeface="Open Sauce Light"/>
                <a:cs typeface="Open Sauce Light"/>
                <a:sym typeface="Open Sauce Light"/>
              </a:rPr>
              <a:t>Both groups independently called UA a "male brand.</a:t>
            </a:r>
          </a:p>
          <a:p>
            <a:pPr algn="l" marL="431799" indent="-215899" lvl="1">
              <a:lnSpc>
                <a:spcPts val="2799"/>
              </a:lnSpc>
              <a:buFont typeface="Arial"/>
              <a:buChar char="•"/>
            </a:pPr>
            <a:r>
              <a:rPr lang="en-US" sz="1999" spc="-93">
                <a:solidFill>
                  <a:srgbClr val="FFFFFF"/>
                </a:solidFill>
                <a:latin typeface="Open Sauce Light"/>
                <a:ea typeface="Open Sauce Light"/>
                <a:cs typeface="Open Sauce Light"/>
                <a:sym typeface="Open Sauce Light"/>
              </a:rPr>
              <a:t>The women's market is massive and largely untouched  a huge revenue gap.</a:t>
            </a:r>
          </a:p>
          <a:p>
            <a:pPr algn="l" marL="431799" indent="-215899" lvl="1">
              <a:lnSpc>
                <a:spcPts val="2799"/>
              </a:lnSpc>
              <a:buFont typeface="Arial"/>
              <a:buChar char="•"/>
            </a:pPr>
            <a:r>
              <a:rPr lang="en-US" sz="1999" spc="-93">
                <a:solidFill>
                  <a:srgbClr val="FFFFFF"/>
                </a:solidFill>
                <a:latin typeface="Open Sauce Light"/>
                <a:ea typeface="Open Sauce Light"/>
                <a:cs typeface="Open Sauce Light"/>
                <a:sym typeface="Open Sauce Light"/>
              </a:rPr>
              <a:t>"Women who buy UA are rare, athletic, middle-aged or old." (FG 2)</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0D7DD"/>
        </a:solidFill>
      </p:bgPr>
    </p:bg>
    <p:spTree>
      <p:nvGrpSpPr>
        <p:cNvPr id="1" name=""/>
        <p:cNvGrpSpPr/>
        <p:nvPr/>
      </p:nvGrpSpPr>
      <p:grpSpPr>
        <a:xfrm>
          <a:off x="0" y="0"/>
          <a:ext cx="0" cy="0"/>
          <a:chOff x="0" y="0"/>
          <a:chExt cx="0" cy="0"/>
        </a:xfrm>
      </p:grpSpPr>
      <p:sp>
        <p:nvSpPr>
          <p:cNvPr name="Freeform 2" id="2"/>
          <p:cNvSpPr/>
          <p:nvPr/>
        </p:nvSpPr>
        <p:spPr>
          <a:xfrm flipH="false" flipV="false" rot="-1977201">
            <a:off x="8397474" y="-721310"/>
            <a:ext cx="12791303" cy="9442307"/>
          </a:xfrm>
          <a:custGeom>
            <a:avLst/>
            <a:gdLst/>
            <a:ahLst/>
            <a:cxnLst/>
            <a:rect r="r" b="b" t="t" l="l"/>
            <a:pathLst>
              <a:path h="9442307" w="12791303">
                <a:moveTo>
                  <a:pt x="0" y="0"/>
                </a:moveTo>
                <a:lnTo>
                  <a:pt x="12791303" y="0"/>
                </a:lnTo>
                <a:lnTo>
                  <a:pt x="12791303" y="9442307"/>
                </a:lnTo>
                <a:lnTo>
                  <a:pt x="0" y="9442307"/>
                </a:lnTo>
                <a:lnTo>
                  <a:pt x="0" y="0"/>
                </a:lnTo>
                <a:close/>
              </a:path>
            </a:pathLst>
          </a:custGeom>
          <a:blipFill>
            <a:blip r:embed="rId2">
              <a:alphaModFix amt="42000"/>
            </a:blip>
            <a:stretch>
              <a:fillRect l="0" t="0" r="0" b="0"/>
            </a:stretch>
          </a:blipFill>
        </p:spPr>
      </p:sp>
      <p:sp>
        <p:nvSpPr>
          <p:cNvPr name="Freeform 3" id="3"/>
          <p:cNvSpPr/>
          <p:nvPr/>
        </p:nvSpPr>
        <p:spPr>
          <a:xfrm flipH="false" flipV="false" rot="-10659522">
            <a:off x="-1466084" y="-1104127"/>
            <a:ext cx="6017764" cy="3599717"/>
          </a:xfrm>
          <a:custGeom>
            <a:avLst/>
            <a:gdLst/>
            <a:ahLst/>
            <a:cxnLst/>
            <a:rect r="r" b="b" t="t" l="l"/>
            <a:pathLst>
              <a:path h="3599717" w="6017764">
                <a:moveTo>
                  <a:pt x="0" y="0"/>
                </a:moveTo>
                <a:lnTo>
                  <a:pt x="6017764" y="0"/>
                </a:lnTo>
                <a:lnTo>
                  <a:pt x="6017764" y="3599717"/>
                </a:lnTo>
                <a:lnTo>
                  <a:pt x="0" y="3599717"/>
                </a:lnTo>
                <a:lnTo>
                  <a:pt x="0" y="0"/>
                </a:lnTo>
                <a:close/>
              </a:path>
            </a:pathLst>
          </a:custGeom>
          <a:blipFill>
            <a:blip r:embed="rId3">
              <a:alphaModFix amt="12000"/>
            </a:blip>
            <a:stretch>
              <a:fillRect l="0" t="0" r="0" b="0"/>
            </a:stretch>
          </a:blipFill>
        </p:spPr>
      </p:sp>
      <p:sp>
        <p:nvSpPr>
          <p:cNvPr name="Freeform 4" id="4"/>
          <p:cNvSpPr/>
          <p:nvPr/>
        </p:nvSpPr>
        <p:spPr>
          <a:xfrm flipH="false" flipV="false" rot="0">
            <a:off x="-924022" y="5188961"/>
            <a:ext cx="4716981" cy="6251420"/>
          </a:xfrm>
          <a:custGeom>
            <a:avLst/>
            <a:gdLst/>
            <a:ahLst/>
            <a:cxnLst/>
            <a:rect r="r" b="b" t="t" l="l"/>
            <a:pathLst>
              <a:path h="6251420" w="4716981">
                <a:moveTo>
                  <a:pt x="0" y="0"/>
                </a:moveTo>
                <a:lnTo>
                  <a:pt x="4716981" y="0"/>
                </a:lnTo>
                <a:lnTo>
                  <a:pt x="4716981" y="6251421"/>
                </a:lnTo>
                <a:lnTo>
                  <a:pt x="0" y="6251421"/>
                </a:lnTo>
                <a:lnTo>
                  <a:pt x="0" y="0"/>
                </a:lnTo>
                <a:close/>
              </a:path>
            </a:pathLst>
          </a:custGeom>
          <a:blipFill>
            <a:blip r:embed="rId4">
              <a:alphaModFix amt="2000"/>
              <a:extLst>
                <a:ext uri="{96DAC541-7B7A-43D3-8B79-37D633B846F1}">
                  <asvg:svgBlip xmlns:asvg="http://schemas.microsoft.com/office/drawing/2016/SVG/main" r:embed="rId5"/>
                </a:ext>
              </a:extLst>
            </a:blip>
            <a:stretch>
              <a:fillRect l="0" t="0" r="0" b="0"/>
            </a:stretch>
          </a:blipFill>
        </p:spPr>
      </p:sp>
      <p:sp>
        <p:nvSpPr>
          <p:cNvPr name="AutoShape 5" id="5"/>
          <p:cNvSpPr/>
          <p:nvPr/>
        </p:nvSpPr>
        <p:spPr>
          <a:xfrm>
            <a:off x="1045163" y="1480091"/>
            <a:ext cx="16214137" cy="0"/>
          </a:xfrm>
          <a:prstGeom prst="line">
            <a:avLst/>
          </a:prstGeom>
          <a:ln cap="flat" w="19050">
            <a:solidFill>
              <a:srgbClr val="424242"/>
            </a:solidFill>
            <a:prstDash val="solid"/>
            <a:headEnd type="none" len="sm" w="sm"/>
            <a:tailEnd type="none" len="sm" w="sm"/>
          </a:ln>
        </p:spPr>
      </p:sp>
      <p:sp>
        <p:nvSpPr>
          <p:cNvPr name="Freeform 6" id="6"/>
          <p:cNvSpPr/>
          <p:nvPr/>
        </p:nvSpPr>
        <p:spPr>
          <a:xfrm flipH="false" flipV="false" rot="0">
            <a:off x="10523219" y="515711"/>
            <a:ext cx="7539290" cy="7539290"/>
          </a:xfrm>
          <a:custGeom>
            <a:avLst/>
            <a:gdLst/>
            <a:ahLst/>
            <a:cxnLst/>
            <a:rect r="r" b="b" t="t" l="l"/>
            <a:pathLst>
              <a:path h="7539290" w="7539290">
                <a:moveTo>
                  <a:pt x="0" y="0"/>
                </a:moveTo>
                <a:lnTo>
                  <a:pt x="7539289" y="0"/>
                </a:lnTo>
                <a:lnTo>
                  <a:pt x="7539289" y="7539290"/>
                </a:lnTo>
                <a:lnTo>
                  <a:pt x="0" y="7539290"/>
                </a:lnTo>
                <a:lnTo>
                  <a:pt x="0" y="0"/>
                </a:lnTo>
                <a:close/>
              </a:path>
            </a:pathLst>
          </a:custGeom>
          <a:blipFill>
            <a:blip r:embed="rId6"/>
            <a:stretch>
              <a:fillRect l="0" t="0" r="0" b="0"/>
            </a:stretch>
          </a:blipFill>
        </p:spPr>
      </p:sp>
      <p:sp>
        <p:nvSpPr>
          <p:cNvPr name="TextBox 7" id="7"/>
          <p:cNvSpPr txBox="true"/>
          <p:nvPr/>
        </p:nvSpPr>
        <p:spPr>
          <a:xfrm rot="0">
            <a:off x="1028700" y="3692569"/>
            <a:ext cx="9672886" cy="6055133"/>
          </a:xfrm>
          <a:prstGeom prst="rect">
            <a:avLst/>
          </a:prstGeom>
        </p:spPr>
        <p:txBody>
          <a:bodyPr anchor="t" rtlCol="false" tIns="0" lIns="0" bIns="0" rIns="0">
            <a:spAutoFit/>
          </a:bodyPr>
          <a:lstStyle/>
          <a:p>
            <a:pPr algn="l">
              <a:lnSpc>
                <a:spcPts val="23095"/>
              </a:lnSpc>
            </a:pPr>
            <a:r>
              <a:rPr lang="en-US" sz="24569" spc="-1154" b="true">
                <a:solidFill>
                  <a:srgbClr val="424242"/>
                </a:solidFill>
                <a:latin typeface="Open Sauce Heavy"/>
                <a:ea typeface="Open Sauce Heavy"/>
                <a:cs typeface="Open Sauce Heavy"/>
                <a:sym typeface="Open Sauce Heavy"/>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DAHIFC_z2-4</dc:identifier>
  <dcterms:modified xsi:type="dcterms:W3CDTF">2011-08-01T06:04:30Z</dcterms:modified>
  <cp:revision>1</cp:revision>
  <dc:title>Under Armour</dc:title>
</cp:coreProperties>
</file>